
<file path=[Content_Types].xml><?xml version="1.0" encoding="utf-8"?>
<Types xmlns="http://schemas.openxmlformats.org/package/2006/content-types">
  <Override PartName="/ppt/tags/tag8.xml" ContentType="application/vnd.openxmlformats-officedocument.presentationml.tags+xml"/>
  <Override PartName="/ppt/tags/tag104.xml" ContentType="application/vnd.openxmlformats-officedocument.presentationml.tags+xml"/>
  <Override PartName="/ppt/tags/tag140.xml" ContentType="application/vnd.openxmlformats-officedocument.presentationml.tags+xml"/>
  <Override PartName="/ppt/tags/tag151.xml" ContentType="application/vnd.openxmlformats-officedocument.presentationml.tags+xml"/>
  <Override PartName="/ppt/notesSlides/notesSlide2.xml" ContentType="application/vnd.openxmlformats-officedocument.presentationml.notesSlide+xml"/>
  <Override PartName="/ppt/tags/tag238.xml" ContentType="application/vnd.openxmlformats-officedocument.presentationml.tags+xml"/>
  <Override PartName="/ppt/tags/tag227.xml" ContentType="application/vnd.openxmlformats-officedocument.presentationml.tags+xml"/>
  <Override PartName="/ppt/slideLayouts/slideLayout2.xml" ContentType="application/vnd.openxmlformats-officedocument.presentationml.slideLayout+xml"/>
  <Override PartName="/ppt/tags/tag49.xml" ContentType="application/vnd.openxmlformats-officedocument.presentationml.tags+xml"/>
  <Override PartName="/ppt/tags/tag96.xml" ContentType="application/vnd.openxmlformats-officedocument.presentationml.tags+xml"/>
  <Override PartName="/ppt/tags/tag205.xml" ContentType="application/vnd.openxmlformats-officedocument.presentationml.tags+xml"/>
  <Override PartName="/ppt/tags/tag216.xml" ContentType="application/vnd.openxmlformats-officedocument.presentationml.tags+xml"/>
  <Default Extension="xml" ContentType="application/xml"/>
  <Override PartName="/ppt/notesMasters/notesMaster1.xml" ContentType="application/vnd.openxmlformats-officedocument.presentationml.notesMaster+xml"/>
  <Override PartName="/ppt/tags/tag38.xml" ContentType="application/vnd.openxmlformats-officedocument.presentationml.tags+xml"/>
  <Override PartName="/ppt/tags/tag85.xml" ContentType="application/vnd.openxmlformats-officedocument.presentationml.tags+xml"/>
  <Override PartName="/ppt/tags/tag189.xml" ContentType="application/vnd.openxmlformats-officedocument.presentationml.tags+xml"/>
  <Override PartName="/ppt/tags/tag241.xml" ContentType="application/vnd.openxmlformats-officedocument.presentationml.tags+xml"/>
  <Override PartName="/ppt/tableStyles.xml" ContentType="application/vnd.openxmlformats-officedocument.presentationml.tableStyles+xml"/>
  <Override PartName="/ppt/tags/tag16.xml" ContentType="application/vnd.openxmlformats-officedocument.presentationml.tags+xml"/>
  <Override PartName="/ppt/tags/tag27.xml" ContentType="application/vnd.openxmlformats-officedocument.presentationml.tags+xml"/>
  <Override PartName="/ppt/tags/tag63.xml" ContentType="application/vnd.openxmlformats-officedocument.presentationml.tags+xml"/>
  <Override PartName="/ppt/tags/tag74.xml" ContentType="application/vnd.openxmlformats-officedocument.presentationml.tags+xml"/>
  <Override PartName="/ppt/tags/tag178.xml" ContentType="application/vnd.openxmlformats-officedocument.presentationml.tags+xml"/>
  <Override PartName="/ppt/tags/tag230.xml" ContentType="application/vnd.openxmlformats-officedocument.presentationml.tags+xml"/>
  <Override PartName="/ppt/tags/tag52.xml" ContentType="application/vnd.openxmlformats-officedocument.presentationml.tags+xml"/>
  <Override PartName="/ppt/tags/tag109.xml" ContentType="application/vnd.openxmlformats-officedocument.presentationml.tags+xml"/>
  <Override PartName="/ppt/tags/tag156.xml" ContentType="application/vnd.openxmlformats-officedocument.presentationml.tags+xml"/>
  <Override PartName="/ppt/tags/tag167.xml" ContentType="application/vnd.openxmlformats-officedocument.presentationml.tags+xml"/>
  <Override PartName="/ppt/tags/tag41.xml" ContentType="application/vnd.openxmlformats-officedocument.presentationml.tags+xml"/>
  <Override PartName="/ppt/tags/tag145.xml" ContentType="application/vnd.openxmlformats-officedocument.presentationml.tags+xml"/>
  <Override PartName="/ppt/tags/tag192.xml" ContentType="application/vnd.openxmlformats-officedocument.presentationml.tags+xml"/>
  <Override PartName="/ppt/tags/tag30.xml" ContentType="application/vnd.openxmlformats-officedocument.presentationml.tags+xml"/>
  <Override PartName="/ppt/tags/tag134.xml" ContentType="application/vnd.openxmlformats-officedocument.presentationml.tags+xml"/>
  <Override PartName="/ppt/tags/tag181.xml" ContentType="application/vnd.openxmlformats-officedocument.presentationml.tag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tags/tag112.xml" ContentType="application/vnd.openxmlformats-officedocument.presentationml.tags+xml"/>
  <Override PartName="/ppt/tags/tag123.xml" ContentType="application/vnd.openxmlformats-officedocument.presentationml.tags+xml"/>
  <Override PartName="/ppt/tags/tag170.xml" ContentType="application/vnd.openxmlformats-officedocument.presentationml.tags+xml"/>
  <Override PartName="/ppt/theme/theme2.xml" ContentType="application/vnd.openxmlformats-officedocument.theme+xml"/>
  <Override PartName="/ppt/tags/tag5.xml" ContentType="application/vnd.openxmlformats-officedocument.presentationml.tags+xml"/>
  <Override PartName="/ppt/tags/tag79.xml" ContentType="application/vnd.openxmlformats-officedocument.presentationml.tags+xml"/>
  <Override PartName="/ppt/tags/tag101.xml" ContentType="application/vnd.openxmlformats-officedocument.presentationml.tags+xml"/>
  <Override PartName="/ppt/tags/tag246.xml" ContentType="application/vnd.openxmlformats-officedocument.presentationml.tags+xml"/>
  <Default Extension="emf" ContentType="image/x-emf"/>
  <Override PartName="/ppt/tags/tag68.xml" ContentType="application/vnd.openxmlformats-officedocument.presentationml.tags+xml"/>
  <Override PartName="/ppt/tags/tag224.xml" ContentType="application/vnd.openxmlformats-officedocument.presentationml.tags+xml"/>
  <Override PartName="/ppt/tags/tag235.xml" ContentType="application/vnd.openxmlformats-officedocument.presentationml.tags+xml"/>
  <Override PartName="/ppt/presentation.xml" ContentType="application/vnd.openxmlformats-officedocument.presentationml.presentation.main+xml"/>
  <Override PartName="/ppt/tags/tag57.xml" ContentType="application/vnd.openxmlformats-officedocument.presentationml.tags+xml"/>
  <Override PartName="/ppt/tags/tag213.xml" ContentType="application/vnd.openxmlformats-officedocument.presentationml.tags+xml"/>
  <Override PartName="/docProps/app.xml" ContentType="application/vnd.openxmlformats-officedocument.extended-properties+xml"/>
  <Override PartName="/ppt/tags/tag35.xml" ContentType="application/vnd.openxmlformats-officedocument.presentationml.tags+xml"/>
  <Override PartName="/ppt/tags/tag46.xml" ContentType="application/vnd.openxmlformats-officedocument.presentationml.tags+xml"/>
  <Override PartName="/ppt/tags/tag82.xml" ContentType="application/vnd.openxmlformats-officedocument.presentationml.tags+xml"/>
  <Override PartName="/ppt/tags/tag93.xml" ContentType="application/vnd.openxmlformats-officedocument.presentationml.tags+xml"/>
  <Override PartName="/ppt/tags/tag139.xml" ContentType="application/vnd.openxmlformats-officedocument.presentationml.tags+xml"/>
  <Override PartName="/ppt/tags/tag186.xml" ContentType="application/vnd.openxmlformats-officedocument.presentationml.tags+xml"/>
  <Override PartName="/ppt/tags/tag197.xml" ContentType="application/vnd.openxmlformats-officedocument.presentationml.tags+xml"/>
  <Override PartName="/ppt/tags/tag202.xml" ContentType="application/vnd.openxmlformats-officedocument.presentationml.tags+xml"/>
  <Override PartName="/ppt/slideLayouts/slideLayout10.xml" ContentType="application/vnd.openxmlformats-officedocument.presentationml.slideLayout+xml"/>
  <Override PartName="/ppt/tags/tag24.xml" ContentType="application/vnd.openxmlformats-officedocument.presentationml.tags+xml"/>
  <Override PartName="/ppt/tags/tag71.xml" ContentType="application/vnd.openxmlformats-officedocument.presentationml.tags+xml"/>
  <Override PartName="/ppt/tags/tag128.xml" ContentType="application/vnd.openxmlformats-officedocument.presentationml.tags+xml"/>
  <Override PartName="/ppt/tags/tag175.xml" ContentType="application/vnd.openxmlformats-officedocument.presentationml.tags+xml"/>
  <Override PartName="/ppt/tags/tag13.xml" ContentType="application/vnd.openxmlformats-officedocument.presentationml.tags+xml"/>
  <Override PartName="/ppt/tags/tag60.xml" ContentType="application/vnd.openxmlformats-officedocument.presentationml.tags+xml"/>
  <Override PartName="/ppt/tags/tag117.xml" ContentType="application/vnd.openxmlformats-officedocument.presentationml.tags+xml"/>
  <Override PartName="/ppt/tags/tag164.xml" ContentType="application/vnd.openxmlformats-officedocument.presentationml.tags+xml"/>
  <Override PartName="/ppt/tags/tag106.xml" ContentType="application/vnd.openxmlformats-officedocument.presentationml.tags+xml"/>
  <Override PartName="/ppt/tags/tag142.xml" ContentType="application/vnd.openxmlformats-officedocument.presentationml.tags+xml"/>
  <Override PartName="/ppt/tags/tag153.xml" ContentType="application/vnd.openxmlformats-officedocument.presentationml.tags+xml"/>
  <Override PartName="/ppt/tags/tag131.xml" ContentType="application/vnd.openxmlformats-officedocument.presentationml.tags+xml"/>
  <Override PartName="/ppt/tags/tag229.xml" ContentType="application/vnd.openxmlformats-officedocument.presentationml.tags+xml"/>
  <Override PartName="/ppt/slideLayouts/slideLayout4.xml" ContentType="application/vnd.openxmlformats-officedocument.presentationml.slideLayout+xml"/>
  <Override PartName="/ppt/tags/tag98.xml" ContentType="application/vnd.openxmlformats-officedocument.presentationml.tags+xml"/>
  <Override PartName="/ppt/tags/tag120.xml" ContentType="application/vnd.openxmlformats-officedocument.presentationml.tags+xml"/>
  <Override PartName="/ppt/tags/tag207.xml" ContentType="application/vnd.openxmlformats-officedocument.presentationml.tags+xml"/>
  <Override PartName="/ppt/tags/tag218.xml" ContentType="application/vnd.openxmlformats-officedocument.presentationml.tags+xml"/>
  <Override PartName="/ppt/slides/slide2.xml" ContentType="application/vnd.openxmlformats-officedocument.presentationml.slide+xml"/>
  <Override PartName="/ppt/tags/tag2.xml" ContentType="application/vnd.openxmlformats-officedocument.presentationml.tags+xml"/>
  <Default Extension="wmf" ContentType="image/x-wmf"/>
  <Override PartName="/ppt/tags/tag58.xml" ContentType="application/vnd.openxmlformats-officedocument.presentationml.tags+xml"/>
  <Override PartName="/ppt/tags/tag69.xml" ContentType="application/vnd.openxmlformats-officedocument.presentationml.tags+xml"/>
  <Override PartName="/ppt/tags/tag87.xml" ContentType="application/vnd.openxmlformats-officedocument.presentationml.tags+xml"/>
  <Override PartName="/ppt/tags/tag225.xml" ContentType="application/vnd.openxmlformats-officedocument.presentationml.tags+xml"/>
  <Override PartName="/ppt/tags/tag243.xml" ContentType="application/vnd.openxmlformats-officedocument.presentationml.tags+xml"/>
  <Default Extension="rels" ContentType="application/vnd.openxmlformats-package.relationships+xml"/>
  <Override PartName="/ppt/tags/tag29.xml" ContentType="application/vnd.openxmlformats-officedocument.presentationml.tags+xml"/>
  <Override PartName="/ppt/tags/tag47.xml" ContentType="application/vnd.openxmlformats-officedocument.presentationml.tags+xml"/>
  <Override PartName="/ppt/tags/tag76.xml" ContentType="application/vnd.openxmlformats-officedocument.presentationml.tags+xml"/>
  <Override PartName="/ppt/tags/tag94.xml" ContentType="application/vnd.openxmlformats-officedocument.presentationml.tags+xml"/>
  <Override PartName="/ppt/tags/tag198.xml" ContentType="application/vnd.openxmlformats-officedocument.presentationml.tags+xml"/>
  <Override PartName="/ppt/tags/tag203.xml" ContentType="application/vnd.openxmlformats-officedocument.presentationml.tags+xml"/>
  <Override PartName="/ppt/tags/tag214.xml" ContentType="application/vnd.openxmlformats-officedocument.presentationml.tags+xml"/>
  <Override PartName="/ppt/tags/tag232.xml" ContentType="application/vnd.openxmlformats-officedocument.presentationml.tags+xml"/>
  <Override PartName="/ppt/tags/tag250.xml" ContentType="application/vnd.openxmlformats-officedocument.presentationml.tags+xml"/>
  <Override PartName="/ppt/slideLayouts/slideLayout11.xml" ContentType="application/vnd.openxmlformats-officedocument.presentationml.slideLayout+xml"/>
  <Override PartName="/ppt/tags/tag18.xml" ContentType="application/vnd.openxmlformats-officedocument.presentationml.tags+xml"/>
  <Override PartName="/ppt/tags/tag36.xml" ContentType="application/vnd.openxmlformats-officedocument.presentationml.tags+xml"/>
  <Override PartName="/ppt/tags/tag54.xml" ContentType="application/vnd.openxmlformats-officedocument.presentationml.tags+xml"/>
  <Override PartName="/ppt/tags/tag65.xml" ContentType="application/vnd.openxmlformats-officedocument.presentationml.tags+xml"/>
  <Override PartName="/ppt/tags/tag83.xml" ContentType="application/vnd.openxmlformats-officedocument.presentationml.tags+xml"/>
  <Override PartName="/ppt/tags/tag158.xml" ContentType="application/vnd.openxmlformats-officedocument.presentationml.tags+xml"/>
  <Override PartName="/ppt/tags/tag169.xml" ContentType="application/vnd.openxmlformats-officedocument.presentationml.tags+xml"/>
  <Override PartName="/ppt/tags/tag187.xml" ContentType="application/vnd.openxmlformats-officedocument.presentationml.tags+xml"/>
  <Override PartName="/ppt/tags/tag210.xml" ContentType="application/vnd.openxmlformats-officedocument.presentationml.tags+xml"/>
  <Override PartName="/ppt/tags/tag221.xml" ContentType="application/vnd.openxmlformats-officedocument.presentationml.tags+xml"/>
  <Override PartName="/ppt/commentAuthors.xml" ContentType="application/vnd.openxmlformats-officedocument.presentationml.commentAuthors+xml"/>
  <Override PartName="/ppt/tags/tag14.xml" ContentType="application/vnd.openxmlformats-officedocument.presentationml.tags+xml"/>
  <Override PartName="/ppt/tags/tag25.xml" ContentType="application/vnd.openxmlformats-officedocument.presentationml.tags+xml"/>
  <Override PartName="/ppt/tags/tag43.xml" ContentType="application/vnd.openxmlformats-officedocument.presentationml.tags+xml"/>
  <Override PartName="/ppt/tags/tag61.xml" ContentType="application/vnd.openxmlformats-officedocument.presentationml.tags+xml"/>
  <Override PartName="/ppt/tags/tag72.xml" ContentType="application/vnd.openxmlformats-officedocument.presentationml.tags+xml"/>
  <Override PartName="/ppt/tags/tag90.xml" ContentType="application/vnd.openxmlformats-officedocument.presentationml.tags+xml"/>
  <Override PartName="/ppt/tags/tag118.xml" ContentType="application/vnd.openxmlformats-officedocument.presentationml.tags+xml"/>
  <Override PartName="/ppt/tags/tag129.xml" ContentType="application/vnd.openxmlformats-officedocument.presentationml.tags+xml"/>
  <Override PartName="/ppt/tags/tag147.xml" ContentType="application/vnd.openxmlformats-officedocument.presentationml.tags+xml"/>
  <Override PartName="/ppt/tags/tag165.xml" ContentType="application/vnd.openxmlformats-officedocument.presentationml.tags+xml"/>
  <Override PartName="/ppt/tags/tag176.xml" ContentType="application/vnd.openxmlformats-officedocument.presentationml.tags+xml"/>
  <Override PartName="/ppt/tags/tag194.xml" ContentType="application/vnd.openxmlformats-officedocument.presentationml.tags+xml"/>
  <Override PartName="/ppt/tags/tag32.xml" ContentType="application/vnd.openxmlformats-officedocument.presentationml.tags+xml"/>
  <Override PartName="/ppt/tags/tag50.xml" ContentType="application/vnd.openxmlformats-officedocument.presentationml.tags+xml"/>
  <Override PartName="/ppt/tags/tag107.xml" ContentType="application/vnd.openxmlformats-officedocument.presentationml.tags+xml"/>
  <Override PartName="/ppt/tags/tag136.xml" ContentType="application/vnd.openxmlformats-officedocument.presentationml.tags+xml"/>
  <Override PartName="/ppt/tags/tag154.xml" ContentType="application/vnd.openxmlformats-officedocument.presentationml.tags+xml"/>
  <Override PartName="/ppt/tags/tag183.xml" ContentType="application/vnd.openxmlformats-officedocument.presentationml.tags+xml"/>
  <Override PartName="/ppt/slides/slide7.xml" ContentType="application/vnd.openxmlformats-officedocument.presentationml.slide+xml"/>
  <Override PartName="/ppt/slideLayouts/slideLayout9.xml" ContentType="application/vnd.openxmlformats-officedocument.presentationml.slideLayout+xml"/>
  <Override PartName="/ppt/tags/tag10.xml" ContentType="application/vnd.openxmlformats-officedocument.presentationml.tags+xml"/>
  <Override PartName="/ppt/tags/tag21.xml" ContentType="application/vnd.openxmlformats-officedocument.presentationml.tags+xml"/>
  <Override PartName="/ppt/tags/tag114.xml" ContentType="application/vnd.openxmlformats-officedocument.presentationml.tags+xml"/>
  <Override PartName="/ppt/tags/tag125.xml" ContentType="application/vnd.openxmlformats-officedocument.presentationml.tags+xml"/>
  <Override PartName="/ppt/tags/tag143.xml" ContentType="application/vnd.openxmlformats-officedocument.presentationml.tags+xml"/>
  <Override PartName="/ppt/tags/tag161.xml" ContentType="application/vnd.openxmlformats-officedocument.presentationml.tags+xml"/>
  <Override PartName="/ppt/tags/tag172.xml" ContentType="application/vnd.openxmlformats-officedocument.presentationml.tags+xml"/>
  <Override PartName="/ppt/tags/tag190.xml" ContentType="application/vnd.openxmlformats-officedocument.presentationml.tags+xml"/>
  <Override PartName="/ppt/tags/tag7.xml" ContentType="application/vnd.openxmlformats-officedocument.presentationml.tags+xml"/>
  <Override PartName="/ppt/tags/tag103.xml" ContentType="application/vnd.openxmlformats-officedocument.presentationml.tags+xml"/>
  <Override PartName="/ppt/tags/tag132.xml" ContentType="application/vnd.openxmlformats-officedocument.presentationml.tags+xml"/>
  <Override PartName="/ppt/tags/tag150.xml" ContentType="application/vnd.openxmlformats-officedocument.presentationml.tags+xml"/>
  <Override PartName="/ppt/notesSlides/notesSlide1.xml" ContentType="application/vnd.openxmlformats-officedocument.presentationml.notesSlide+xml"/>
  <Override PartName="/ppt/tags/tag219.xml" ContentType="application/vnd.openxmlformats-officedocument.presentationml.tags+xml"/>
  <Override PartName="/ppt/tags/tag248.xml" ContentType="application/vnd.openxmlformats-officedocument.presentationml.tags+xml"/>
  <Override PartName="/ppt/slides/slide3.xml" ContentType="application/vnd.openxmlformats-officedocument.presentationml.slide+xml"/>
  <Override PartName="/ppt/slideLayouts/slideLayout5.xml" ContentType="application/vnd.openxmlformats-officedocument.presentationml.slideLayout+xml"/>
  <Override PartName="/ppt/tags/tag99.xml" ContentType="application/vnd.openxmlformats-officedocument.presentationml.tags+xml"/>
  <Override PartName="/ppt/tags/tag110.xml" ContentType="application/vnd.openxmlformats-officedocument.presentationml.tags+xml"/>
  <Override PartName="/ppt/tags/tag121.xml" ContentType="application/vnd.openxmlformats-officedocument.presentationml.tags+xml"/>
  <Override PartName="/ppt/tags/tag208.xml" ContentType="application/vnd.openxmlformats-officedocument.presentationml.tags+xml"/>
  <Override PartName="/ppt/tags/tag226.xml" ContentType="application/vnd.openxmlformats-officedocument.presentationml.tags+xml"/>
  <Override PartName="/ppt/tags/tag237.xml" ContentType="application/vnd.openxmlformats-officedocument.presentationml.tags+xml"/>
  <Override PartName="/ppt/tags/tag3.xml" ContentType="application/vnd.openxmlformats-officedocument.presentationml.tags+xml"/>
  <Default Extension="jpeg" ContentType="image/jpeg"/>
  <Override PartName="/ppt/tags/tag59.xml" ContentType="application/vnd.openxmlformats-officedocument.presentationml.tags+xml"/>
  <Override PartName="/ppt/tags/tag77.xml" ContentType="application/vnd.openxmlformats-officedocument.presentationml.tags+xml"/>
  <Override PartName="/ppt/tags/tag88.xml" ContentType="application/vnd.openxmlformats-officedocument.presentationml.tags+xml"/>
  <Override PartName="/ppt/tags/tag215.xml" ContentType="application/vnd.openxmlformats-officedocument.presentationml.tags+xml"/>
  <Override PartName="/ppt/tags/tag233.xml" ContentType="application/vnd.openxmlformats-officedocument.presentationml.tags+xml"/>
  <Override PartName="/ppt/tags/tag244.xml" ContentType="application/vnd.openxmlformats-officedocument.presentationml.tags+xml"/>
  <Override PartName="/ppt/slideLayouts/slideLayout1.xml" ContentType="application/vnd.openxmlformats-officedocument.presentationml.slideLayout+xml"/>
  <Override PartName="/ppt/tags/tag19.xml" ContentType="application/vnd.openxmlformats-officedocument.presentationml.tags+xml"/>
  <Override PartName="/ppt/tags/tag37.xml" ContentType="application/vnd.openxmlformats-officedocument.presentationml.tags+xml"/>
  <Override PartName="/ppt/tags/tag48.xml" ContentType="application/vnd.openxmlformats-officedocument.presentationml.tags+xml"/>
  <Override PartName="/ppt/tags/tag66.xml" ContentType="application/vnd.openxmlformats-officedocument.presentationml.tags+xml"/>
  <Override PartName="/ppt/tags/tag84.xml" ContentType="application/vnd.openxmlformats-officedocument.presentationml.tags+xml"/>
  <Override PartName="/ppt/tags/tag95.xml" ContentType="application/vnd.openxmlformats-officedocument.presentationml.tags+xml"/>
  <Override PartName="/ppt/tags/tag188.xml" ContentType="application/vnd.openxmlformats-officedocument.presentationml.tags+xml"/>
  <Override PartName="/ppt/tags/tag199.xml" ContentType="application/vnd.openxmlformats-officedocument.presentationml.tags+xml"/>
  <Override PartName="/ppt/tags/tag204.xml" ContentType="application/vnd.openxmlformats-officedocument.presentationml.tags+xml"/>
  <Override PartName="/ppt/tags/tag222.xml" ContentType="application/vnd.openxmlformats-officedocument.presentationml.tags+xml"/>
  <Override PartName="/ppt/tags/tag26.xml" ContentType="application/vnd.openxmlformats-officedocument.presentationml.tags+xml"/>
  <Override PartName="/ppt/tags/tag55.xml" ContentType="application/vnd.openxmlformats-officedocument.presentationml.tags+xml"/>
  <Override PartName="/ppt/tags/tag73.xml" ContentType="application/vnd.openxmlformats-officedocument.presentationml.tags+xml"/>
  <Override PartName="/ppt/tags/tag159.xml" ContentType="application/vnd.openxmlformats-officedocument.presentationml.tags+xml"/>
  <Override PartName="/ppt/tags/tag177.xml" ContentType="application/vnd.openxmlformats-officedocument.presentationml.tags+xml"/>
  <Override PartName="/ppt/tags/tag211.xml" ContentType="application/vnd.openxmlformats-officedocument.presentationml.tags+xml"/>
  <Override PartName="/ppt/tags/tag240.xml" ContentType="application/vnd.openxmlformats-officedocument.presentationml.tags+xml"/>
  <Override PartName="/ppt/tags/tag15.xml" ContentType="application/vnd.openxmlformats-officedocument.presentationml.tags+xml"/>
  <Override PartName="/ppt/tags/tag33.xml" ContentType="application/vnd.openxmlformats-officedocument.presentationml.tags+xml"/>
  <Override PartName="/ppt/tags/tag44.xml" ContentType="application/vnd.openxmlformats-officedocument.presentationml.tags+xml"/>
  <Override PartName="/ppt/tags/tag62.xml" ContentType="application/vnd.openxmlformats-officedocument.presentationml.tags+xml"/>
  <Override PartName="/ppt/tags/tag80.xml" ContentType="application/vnd.openxmlformats-officedocument.presentationml.tags+xml"/>
  <Override PartName="/ppt/tags/tag91.xml" ContentType="application/vnd.openxmlformats-officedocument.presentationml.tags+xml"/>
  <Override PartName="/ppt/tags/tag119.xml" ContentType="application/vnd.openxmlformats-officedocument.presentationml.tags+xml"/>
  <Override PartName="/ppt/tags/tag137.xml" ContentType="application/vnd.openxmlformats-officedocument.presentationml.tags+xml"/>
  <Override PartName="/ppt/tags/tag148.xml" ContentType="application/vnd.openxmlformats-officedocument.presentationml.tags+xml"/>
  <Override PartName="/ppt/tags/tag166.xml" ContentType="application/vnd.openxmlformats-officedocument.presentationml.tags+xml"/>
  <Override PartName="/ppt/tags/tag184.xml" ContentType="application/vnd.openxmlformats-officedocument.presentationml.tags+xml"/>
  <Override PartName="/ppt/tags/tag195.xml" ContentType="application/vnd.openxmlformats-officedocument.presentationml.tags+xml"/>
  <Override PartName="/ppt/tags/tag200.xml" ContentType="application/vnd.openxmlformats-officedocument.presentationml.tags+xml"/>
  <Override PartName="/ppt/tags/tag22.xml" ContentType="application/vnd.openxmlformats-officedocument.presentationml.tags+xml"/>
  <Override PartName="/ppt/tags/tag40.xml" ContentType="application/vnd.openxmlformats-officedocument.presentationml.tags+xml"/>
  <Override PartName="/ppt/tags/tag51.xml" ContentType="application/vnd.openxmlformats-officedocument.presentationml.tags+xml"/>
  <Override PartName="/ppt/tags/tag108.xml" ContentType="application/vnd.openxmlformats-officedocument.presentationml.tags+xml"/>
  <Override PartName="/ppt/tags/tag126.xml" ContentType="application/vnd.openxmlformats-officedocument.presentationml.tags+xml"/>
  <Override PartName="/ppt/tags/tag155.xml" ContentType="application/vnd.openxmlformats-officedocument.presentationml.tags+xml"/>
  <Override PartName="/ppt/tags/tag173.xml" ContentType="application/vnd.openxmlformats-officedocument.presentationml.tags+xml"/>
  <Override PartName="/ppt/slides/slide8.xml" ContentType="application/vnd.openxmlformats-officedocument.presentationml.slide+xml"/>
  <Override PartName="/ppt/tags/tag11.xml" ContentType="application/vnd.openxmlformats-officedocument.presentationml.tags+xml"/>
  <Override PartName="/ppt/tags/tag115.xml" ContentType="application/vnd.openxmlformats-officedocument.presentationml.tags+xml"/>
  <Override PartName="/ppt/tags/tag133.xml" ContentType="application/vnd.openxmlformats-officedocument.presentationml.tags+xml"/>
  <Override PartName="/ppt/tags/tag144.xml" ContentType="application/vnd.openxmlformats-officedocument.presentationml.tags+xml"/>
  <Override PartName="/ppt/tags/tag162.xml" ContentType="application/vnd.openxmlformats-officedocument.presentationml.tags+xml"/>
  <Override PartName="/ppt/tags/tag180.xml" ContentType="application/vnd.openxmlformats-officedocument.presentationml.tags+xml"/>
  <Override PartName="/ppt/tags/tag191.xml" ContentType="application/vnd.openxmlformats-officedocument.presentationml.tags+xml"/>
  <Override PartName="/ppt/tags/tag249.xml" ContentType="application/vnd.openxmlformats-officedocument.presentationml.tags+xml"/>
  <Override PartName="/ppt/tags/tag122.xml" ContentType="application/vnd.openxmlformats-officedocument.presentationml.tags+xml"/>
  <Override PartName="/ppt/tags/tag209.xml" ContentType="application/vnd.openxmlformats-officedocument.presentationml.tags+xml"/>
  <Override PartName="/ppt/slides/slide4.xml" ContentType="application/vnd.openxmlformats-officedocument.presentationml.slide+xml"/>
  <Override PartName="/ppt/slideLayouts/slideLayout6.xml" ContentType="application/vnd.openxmlformats-officedocument.presentationml.slideLayout+xml"/>
  <Override PartName="/ppt/tags/tag4.xml" ContentType="application/vnd.openxmlformats-officedocument.presentationml.tags+xml"/>
  <Override PartName="/ppt/tags/tag89.xml" ContentType="application/vnd.openxmlformats-officedocument.presentationml.tags+xml"/>
  <Override PartName="/ppt/tags/tag111.xml" ContentType="application/vnd.openxmlformats-officedocument.presentationml.tags+xml"/>
  <Override PartName="/ppt/tags/tag245.xml" ContentType="application/vnd.openxmlformats-officedocument.presentationml.tags+xml"/>
  <Override PartName="/ppt/theme/theme1.xml" ContentType="application/vnd.openxmlformats-officedocument.theme+xml"/>
  <Override PartName="/ppt/tags/tag78.xml" ContentType="application/vnd.openxmlformats-officedocument.presentationml.tags+xml"/>
  <Override PartName="/ppt/tags/tag100.xml" ContentType="application/vnd.openxmlformats-officedocument.presentationml.tags+xml"/>
  <Override PartName="/ppt/tags/tag234.xml" ContentType="application/vnd.openxmlformats-officedocument.presentationml.tags+xml"/>
  <Override PartName="/ppt/tags/tag56.xml" ContentType="application/vnd.openxmlformats-officedocument.presentationml.tags+xml"/>
  <Override PartName="/ppt/tags/tag67.xml" ContentType="application/vnd.openxmlformats-officedocument.presentationml.tags+xml"/>
  <Override PartName="/ppt/tags/tag223.xml" ContentType="application/vnd.openxmlformats-officedocument.presentationml.tags+xml"/>
  <Override PartName="/ppt/slides/slide10.xml" ContentType="application/vnd.openxmlformats-officedocument.presentationml.slide+xml"/>
  <Override PartName="/ppt/tags/tag45.xml" ContentType="application/vnd.openxmlformats-officedocument.presentationml.tags+xml"/>
  <Override PartName="/ppt/tags/tag92.xml" ContentType="application/vnd.openxmlformats-officedocument.presentationml.tags+xml"/>
  <Override PartName="/ppt/tags/tag149.xml" ContentType="application/vnd.openxmlformats-officedocument.presentationml.tags+xml"/>
  <Override PartName="/ppt/tags/tag196.xml" ContentType="application/vnd.openxmlformats-officedocument.presentationml.tags+xml"/>
  <Override PartName="/ppt/tags/tag201.xml" ContentType="application/vnd.openxmlformats-officedocument.presentationml.tags+xml"/>
  <Override PartName="/ppt/tags/tag212.xml" ContentType="application/vnd.openxmlformats-officedocument.presentationml.tags+xml"/>
  <Override PartName="/ppt/tags/tag34.xml" ContentType="application/vnd.openxmlformats-officedocument.presentationml.tags+xml"/>
  <Override PartName="/ppt/tags/tag81.xml" ContentType="application/vnd.openxmlformats-officedocument.presentationml.tags+xml"/>
  <Override PartName="/ppt/tags/tag138.xml" ContentType="application/vnd.openxmlformats-officedocument.presentationml.tags+xml"/>
  <Override PartName="/ppt/tags/tag185.xml" ContentType="application/vnd.openxmlformats-officedocument.presentationml.tags+xml"/>
  <Override PartName="/ppt/tags/tag12.xml" ContentType="application/vnd.openxmlformats-officedocument.presentationml.tags+xml"/>
  <Override PartName="/ppt/tags/tag23.xml" ContentType="application/vnd.openxmlformats-officedocument.presentationml.tags+xml"/>
  <Override PartName="/ppt/tags/tag70.xml" ContentType="application/vnd.openxmlformats-officedocument.presentationml.tags+xml"/>
  <Override PartName="/ppt/tags/tag116.xml" ContentType="application/vnd.openxmlformats-officedocument.presentationml.tags+xml"/>
  <Override PartName="/ppt/tags/tag127.xml" ContentType="application/vnd.openxmlformats-officedocument.presentationml.tags+xml"/>
  <Override PartName="/ppt/tags/tag163.xml" ContentType="application/vnd.openxmlformats-officedocument.presentationml.tags+xml"/>
  <Override PartName="/ppt/tags/tag174.xml" ContentType="application/vnd.openxmlformats-officedocument.presentationml.tags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tags/tag9.xml" ContentType="application/vnd.openxmlformats-officedocument.presentationml.tags+xml"/>
  <Override PartName="/ppt/tags/tag105.xml" ContentType="application/vnd.openxmlformats-officedocument.presentationml.tags+xml"/>
  <Override PartName="/ppt/tags/tag152.xml" ContentType="application/vnd.openxmlformats-officedocument.presentationml.tags+xml"/>
  <Default Extension="bin" ContentType="application/vnd.openxmlformats-officedocument.oleObject"/>
  <Override PartName="/ppt/tags/tag141.xml" ContentType="application/vnd.openxmlformats-officedocument.presentationml.tags+xml"/>
  <Override PartName="/ppt/tags/tag228.xml" ContentType="application/vnd.openxmlformats-officedocument.presentationml.tags+xml"/>
  <Override PartName="/ppt/tags/tag239.xml" ContentType="application/vnd.openxmlformats-officedocument.presentationml.tags+xml"/>
  <Override PartName="/ppt/notesSlides/notesSlide3.xml" ContentType="application/vnd.openxmlformats-officedocument.presentationml.notesSlide+xml"/>
  <Override PartName="/ppt/presProps.xml" ContentType="application/vnd.openxmlformats-officedocument.presentationml.presProps+xml"/>
  <Override PartName="/ppt/tags/tag130.xml" ContentType="application/vnd.openxmlformats-officedocument.presentationml.tags+xml"/>
  <Override PartName="/ppt/tags/tag217.xml" ContentType="application/vnd.openxmlformats-officedocument.presentationml.tags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tags/tag39.xml" ContentType="application/vnd.openxmlformats-officedocument.presentationml.tags+xml"/>
  <Override PartName="/ppt/tags/tag86.xml" ContentType="application/vnd.openxmlformats-officedocument.presentationml.tags+xml"/>
  <Override PartName="/ppt/tags/tag97.xml" ContentType="application/vnd.openxmlformats-officedocument.presentationml.tags+xml"/>
  <Override PartName="/ppt/tags/tag206.xml" ContentType="application/vnd.openxmlformats-officedocument.presentationml.tags+xml"/>
  <Override PartName="/ppt/tags/tag1.xml" ContentType="application/vnd.openxmlformats-officedocument.presentationml.tags+xml"/>
  <Override PartName="/ppt/tags/tag28.xml" ContentType="application/vnd.openxmlformats-officedocument.presentationml.tags+xml"/>
  <Override PartName="/ppt/tags/tag75.xml" ContentType="application/vnd.openxmlformats-officedocument.presentationml.tags+xml"/>
  <Override PartName="/ppt/tags/tag179.xml" ContentType="application/vnd.openxmlformats-officedocument.presentationml.tags+xml"/>
  <Override PartName="/ppt/tags/tag231.xml" ContentType="application/vnd.openxmlformats-officedocument.presentationml.tags+xml"/>
  <Override PartName="/ppt/tags/tag242.xml" ContentType="application/vnd.openxmlformats-officedocument.presentationml.tags+xml"/>
  <Override PartName="/ppt/tags/tag17.xml" ContentType="application/vnd.openxmlformats-officedocument.presentationml.tags+xml"/>
  <Override PartName="/ppt/tags/tag64.xml" ContentType="application/vnd.openxmlformats-officedocument.presentationml.tags+xml"/>
  <Override PartName="/ppt/tags/tag168.xml" ContentType="application/vnd.openxmlformats-officedocument.presentationml.tags+xml"/>
  <Override PartName="/ppt/tags/tag220.xml" ContentType="application/vnd.openxmlformats-officedocument.presentationml.tags+xml"/>
  <Default Extension="vml" ContentType="application/vnd.openxmlformats-officedocument.vmlDrawing"/>
  <Override PartName="/ppt/tags/tag53.xml" ContentType="application/vnd.openxmlformats-officedocument.presentationml.tags+xml"/>
  <Override PartName="/ppt/tags/tag157.xml" ContentType="application/vnd.openxmlformats-officedocument.presentationml.tags+xml"/>
  <Override PartName="/ppt/tags/tag31.xml" ContentType="application/vnd.openxmlformats-officedocument.presentationml.tags+xml"/>
  <Override PartName="/ppt/tags/tag42.xml" ContentType="application/vnd.openxmlformats-officedocument.presentationml.tags+xml"/>
  <Override PartName="/ppt/tags/tag135.xml" ContentType="application/vnd.openxmlformats-officedocument.presentationml.tags+xml"/>
  <Override PartName="/ppt/tags/tag146.xml" ContentType="application/vnd.openxmlformats-officedocument.presentationml.tags+xml"/>
  <Override PartName="/ppt/tags/tag182.xml" ContentType="application/vnd.openxmlformats-officedocument.presentationml.tags+xml"/>
  <Override PartName="/ppt/tags/tag193.xml" ContentType="application/vnd.openxmlformats-officedocument.presentationml.tags+xml"/>
  <Override PartName="/ppt/handoutMasters/handoutMaster1.xml" ContentType="application/vnd.openxmlformats-officedocument.presentationml.handoutMaster+xml"/>
  <Override PartName="/ppt/tags/tag20.xml" ContentType="application/vnd.openxmlformats-officedocument.presentationml.tags+xml"/>
  <Override PartName="/ppt/tags/tag124.xml" ContentType="application/vnd.openxmlformats-officedocument.presentationml.tags+xml"/>
  <Override PartName="/ppt/tags/tag171.xml" ContentType="application/vnd.openxmlformats-officedocument.presentationml.tags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tags/tag6.xml" ContentType="application/vnd.openxmlformats-officedocument.presentationml.tags+xml"/>
  <Override PartName="/ppt/tags/tag113.xml" ContentType="application/vnd.openxmlformats-officedocument.presentationml.tags+xml"/>
  <Override PartName="/ppt/tags/tag160.xml" ContentType="application/vnd.openxmlformats-officedocument.presentationml.tags+xml"/>
  <Override PartName="/ppt/tags/tag247.xml" ContentType="application/vnd.openxmlformats-officedocument.presentationml.tags+xml"/>
  <Override PartName="/ppt/slideMasters/slideMaster1.xml" ContentType="application/vnd.openxmlformats-officedocument.presentationml.slideMaster+xml"/>
  <Override PartName="/ppt/theme/theme3.xml" ContentType="application/vnd.openxmlformats-officedocument.theme+xml"/>
  <Override PartName="/ppt/tags/tag102.xml" ContentType="application/vnd.openxmlformats-officedocument.presentationml.tags+xml"/>
  <Override PartName="/ppt/tags/tag236.xml" ContentType="application/vnd.openxmlformats-officedocument.presentationml.tag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86" r:id="rId2"/>
    <p:sldId id="315" r:id="rId3"/>
    <p:sldId id="319" r:id="rId4"/>
    <p:sldId id="321" r:id="rId5"/>
    <p:sldId id="323" r:id="rId6"/>
    <p:sldId id="329" r:id="rId7"/>
    <p:sldId id="324" r:id="rId8"/>
    <p:sldId id="326" r:id="rId9"/>
    <p:sldId id="317" r:id="rId10"/>
    <p:sldId id="325" r:id="rId11"/>
  </p:sldIdLst>
  <p:sldSz cx="9144000" cy="6858000" type="screen4x3"/>
  <p:notesSz cx="6797675" cy="9928225"/>
  <p:custDataLst>
    <p:tags r:id="rId14"/>
  </p:custDataLst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Philipp" initials="P" lastIdx="1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46C0A"/>
    <a:srgbClr val="00519A"/>
    <a:srgbClr val="9BC62E"/>
    <a:srgbClr val="9BC6FF"/>
    <a:srgbClr val="DCE6F2"/>
    <a:srgbClr val="E9EDF4"/>
    <a:srgbClr val="EEEE96"/>
    <a:srgbClr val="C9E5FF"/>
    <a:srgbClr val="3BA2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5BE263C-DBD7-4A20-BB59-AAB30ACAA65A}" styleName="Средний стиль 3 - акцент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DBED569-4797-4DF1-A0F4-6AAB3CD982D8}" styleName="Светлый стиль 3 - акцент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69012ECD-51FC-41F1-AA8D-1B2483CD663E}" styleName="Светлый стиль 2 -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87" autoAdjust="0"/>
    <p:restoredTop sz="96138" autoAdjust="0"/>
  </p:normalViewPr>
  <p:slideViewPr>
    <p:cSldViewPr>
      <p:cViewPr>
        <p:scale>
          <a:sx n="100" d="100"/>
          <a:sy n="100" d="100"/>
        </p:scale>
        <p:origin x="-198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64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36868100" cy="368681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gs" Target="tags/tag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8.emf"/><Relationship Id="rId1" Type="http://schemas.openxmlformats.org/officeDocument/2006/relationships/image" Target="../media/image3.e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10.emf"/><Relationship Id="rId1" Type="http://schemas.openxmlformats.org/officeDocument/2006/relationships/image" Target="../media/image3.e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image" Target="../media/image12.emf"/><Relationship Id="rId1" Type="http://schemas.openxmlformats.org/officeDocument/2006/relationships/image" Target="../media/image3.e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image" Target="../media/image14.emf"/><Relationship Id="rId1" Type="http://schemas.openxmlformats.org/officeDocument/2006/relationships/image" Target="../media/image3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emf"/><Relationship Id="rId2" Type="http://schemas.openxmlformats.org/officeDocument/2006/relationships/image" Target="../media/image16.emf"/><Relationship Id="rId1" Type="http://schemas.openxmlformats.org/officeDocument/2006/relationships/image" Target="../media/image3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13F1AD-E3C6-491A-8345-8ABD390A7099}" type="datetimeFigureOut">
              <a:rPr lang="ru-RU" smtClean="0"/>
              <a:pPr/>
              <a:t>21.11.2014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8DA975-9FD3-4017-AE54-C08E6BF1BDF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4BA62E6F-585E-4F0E-B5FD-256F3F12AC58}" type="datetimeFigureOut">
              <a:rPr lang="ru-RU"/>
              <a:pPr>
                <a:defRPr/>
              </a:pPr>
              <a:t>21.11.2014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050BF11-EE37-4660-9672-13565B0115D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bs-life.ru/finansy/strahovanie/strahovie-vznosy2013.html" TargetMode="External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Relationship Id="rId6" Type="http://schemas.openxmlformats.org/officeDocument/2006/relationships/hyperlink" Target="http://russia-in-law.ru/zakon-o-snizhenii-strahovyih-vznosov/" TargetMode="External"/><Relationship Id="rId5" Type="http://schemas.openxmlformats.org/officeDocument/2006/relationships/hyperlink" Target="http://bs-life.ru/predprinimatelstvo/ip/otkritie-ip2013.html" TargetMode="External"/><Relationship Id="rId4" Type="http://schemas.openxmlformats.org/officeDocument/2006/relationships/hyperlink" Target="http://bs-life.ru/makroekonomika/budzet2015.html" TargetMode="External"/></Relationships>
</file>

<file path=ppt/notesSlides/_rels/notes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pravo.gov.ru:8080/page.aspx?66760" TargetMode="External"/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Начало 2013 года принесло не совсем благоприятный подарок для индивидуальных предпринимателей. Как известно, сумма </a:t>
            </a:r>
            <a:r>
              <a:rPr lang="ru-RU" dirty="0" smtClean="0">
                <a:hlinkClick r:id="rId3"/>
              </a:rPr>
              <a:t>страховых взносов</a:t>
            </a:r>
            <a:r>
              <a:rPr lang="ru-RU" dirty="0" smtClean="0"/>
              <a:t> увеличилась ровно в два раза. Из-за этого нововведения, в 2013 году более 600 000 индивидуальных предпринимателей решили закрыть свою деятельность. Если брать в расчет, что ранее каждый предприниматель должен был заплатить в государственную казну примерно 35 000 рублей, общие потери гос</a:t>
            </a:r>
            <a:r>
              <a:rPr lang="ru-RU" dirty="0" smtClean="0">
                <a:hlinkClick r:id="rId4"/>
              </a:rPr>
              <a:t>бюджет</a:t>
            </a:r>
            <a:r>
              <a:rPr lang="ru-RU" dirty="0" smtClean="0"/>
              <a:t>а достаточно велики. Уже сейчас заметно, что увеличение суммы страховых взносов привело к замедлению развития российского малого бизнеса, недостатку налоговых доходов и другим, не менее значимым проблемам в экономике.</a:t>
            </a:r>
          </a:p>
          <a:p>
            <a:r>
              <a:rPr lang="ru-RU" dirty="0" smtClean="0"/>
              <a:t>Чиновники не могли не заметить данной тенденции, соответственно, в грядущем году все без исключения ожидают новых, более мудрых законопроектов, которые смогут ликвидировать массовое закрытие </a:t>
            </a:r>
            <a:r>
              <a:rPr lang="ru-RU" dirty="0" smtClean="0">
                <a:hlinkClick r:id="rId5"/>
              </a:rPr>
              <a:t>ИП</a:t>
            </a:r>
            <a:r>
              <a:rPr lang="ru-RU" dirty="0" smtClean="0"/>
              <a:t>. Властью неоднократно подчеркивалось, что центральной задачей новых законопроектов является уменьшение страховых взносов для ИП с малыми доходами, но, одновременно с этим, доходная база ПРФ не должна быть ограничена.</a:t>
            </a:r>
          </a:p>
          <a:p>
            <a:r>
              <a:rPr lang="ru-RU" dirty="0" smtClean="0"/>
              <a:t>Чтобы решить, казалось бы, не решаемую задачу, президент Российской Федерации 23 июля 2013 года подписал закон № 237-ФЗ о дифференцированных страховых взносах. По мнению чиновников, с помощью данного закона российские ИП смогут более комфортно осуществлять свою деятельность.</a:t>
            </a:r>
          </a:p>
          <a:p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>До 2014 года страховые взносы в ПФР индивидуальных предпринимателей были едиными для всех и не зависели от объема полученных доходов. С 2014 года порядок расчета и уплаты взносов меняется, они будут делиться на:</a:t>
            </a:r>
          </a:p>
          <a:p>
            <a:r>
              <a:rPr lang="ru-RU" dirty="0" smtClean="0"/>
              <a:t>фиксированную часть (обязательную к уплате для всех предпринимателей, независимо от наличия или отсутствия финансово-хозяйственной деятельности, режима налогообложения и размера полученных доходов). Фиксированные взносы в ПФР рассчитываются по формуле (МРОТ на начало года </a:t>
            </a:r>
            <a:r>
              <a:rPr lang="ru-RU" dirty="0" err="1" smtClean="0"/>
              <a:t>х</a:t>
            </a:r>
            <a:r>
              <a:rPr lang="ru-RU" dirty="0" smtClean="0"/>
              <a:t> Тариф страховых взносов (26%) </a:t>
            </a:r>
            <a:r>
              <a:rPr lang="ru-RU" dirty="0" err="1" smtClean="0"/>
              <a:t>х</a:t>
            </a:r>
            <a:r>
              <a:rPr lang="ru-RU" dirty="0" smtClean="0"/>
              <a:t> 12);</a:t>
            </a:r>
          </a:p>
          <a:p>
            <a:r>
              <a:rPr lang="ru-RU" dirty="0" smtClean="0"/>
              <a:t>индивидуальная часть страховых взносов в ПФР (1% от суммы дохода свыше 300 тыс. рублей в год);</a:t>
            </a:r>
          </a:p>
          <a:p>
            <a:endParaRPr lang="ru-RU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Как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видите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если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в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первом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примере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размер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взносов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по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сравнению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с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действующим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законодательством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действительно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снижается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то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во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втором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примере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этот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размер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в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несколько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раз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увеличивается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Таким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образом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в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законе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реализован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дифференцированный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подход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к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установлению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отчислений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ИП в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Пенсионный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фонд,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когда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размер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уплачиваемых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взносов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напрямую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зависит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от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дохода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предпринимателя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  <a:endParaRPr lang="en-US" dirty="0" smtClean="0"/>
          </a:p>
          <a:p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По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мнению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законодателей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такой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подход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позволит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обеспечить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предпринимателям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страховые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пенсионные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накопления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 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Что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делается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ради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их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же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блага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Так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ли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это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на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самом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деле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судите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сами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Лично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у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меня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такая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риторика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вызывает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сомнения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Судя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по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тому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как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принимались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решения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сначала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об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увеличении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взносов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с 2013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года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(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для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всех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ИП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независимо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от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дохода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одинаково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), а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теперь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после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массового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закрытия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ИП с 2014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года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дифференцированно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(с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резким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увеличением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отчислений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в ПФР 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для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ИП с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высокими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доходами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),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нашими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властями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движет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не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забота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о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пенсионных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накоплениях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предпринимателей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а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дырявый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бюджет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Пенсионного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фонда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дефицит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которого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нужно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чем-то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прикрывать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Однако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довольно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лирических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отступлений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Вернемся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к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анализу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6" tooltip="Закон о снижении страховых взносов"/>
              </a:rPr>
              <a:t>закона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6" tooltip="Закон о снижении страховых взносов"/>
              </a:rPr>
              <a:t> о "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6" tooltip="Закон о снижении страховых взносов"/>
              </a:rPr>
              <a:t>снижении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6" tooltip="Закон о снижении страховых взносов"/>
              </a:rPr>
              <a:t>"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6" tooltip="Закон о снижении страховых взносов"/>
              </a:rPr>
              <a:t>страховых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6" tooltip="Закон о снижении страховых взносов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6" tooltip="Закон о снижении страховых взносов"/>
              </a:rPr>
              <a:t>взносов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</a:t>
            </a:r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050BF11-EE37-4660-9672-13565B0115D2}" type="slidenum">
              <a:rPr lang="ru-RU" smtClean="0"/>
              <a:pPr>
                <a:defRPr/>
              </a:pPr>
              <a:t>5</a:t>
            </a:fld>
            <a:endParaRPr lang="ru-RU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2 ноября Президент РФ подписал Федеральный закон № 307-ФЗ «</a:t>
            </a:r>
            <a:r>
              <a:rPr lang="ru-RU" b="1" i="1" dirty="0" smtClean="0"/>
              <a:t>О внесении изменений в статью 12 части первой и главу 30 части второй Налогового кодекса Российской Федерации</a:t>
            </a:r>
            <a:r>
              <a:rPr lang="ru-RU" dirty="0" smtClean="0"/>
              <a:t>» (опубликован 3 ноября на сайте </a:t>
            </a:r>
            <a:r>
              <a:rPr lang="ru-RU" dirty="0" err="1" smtClean="0">
                <a:hlinkClick r:id="rId3"/>
              </a:rPr>
              <a:t>pravo.gov.ru</a:t>
            </a:r>
            <a:r>
              <a:rPr lang="ru-RU" dirty="0" smtClean="0"/>
              <a:t>)/</a:t>
            </a:r>
          </a:p>
          <a:p>
            <a:r>
              <a:rPr lang="ru-RU" dirty="0" smtClean="0"/>
              <a:t> Это один из наиболее резонансных за последнее время налоговых законов, поскольку предусматривает в некотором роде мини-революцию в порядке исчисления налога на имущество организаций (правда не по всем, а лишь по некоторым объектам недвижимости), предусматривая, что базой для такого исчисления будет являться </a:t>
            </a:r>
            <a:r>
              <a:rPr lang="ru-RU" b="1" dirty="0" smtClean="0"/>
              <a:t>кадастровая</a:t>
            </a:r>
            <a:r>
              <a:rPr lang="ru-RU" dirty="0" smtClean="0"/>
              <a:t> стоимость указанных объектов.</a:t>
            </a:r>
          </a:p>
          <a:p>
            <a:endParaRPr lang="ru-RU" dirty="0" smtClean="0"/>
          </a:p>
          <a:p>
            <a:r>
              <a:rPr lang="ru-RU" dirty="0" smtClean="0"/>
              <a:t>согласно поправкам, внесенным в гл. 30 НК РФ, сводятся как раз к тому, что эта база может исчисляться исходя из кадастровой стоимости применительно к следующим объектам:</a:t>
            </a:r>
          </a:p>
          <a:p>
            <a:r>
              <a:rPr lang="ru-RU" dirty="0" smtClean="0"/>
              <a:t>- административно-деловые центры и торговые центры (комплексы) и помещения в них;</a:t>
            </a:r>
          </a:p>
          <a:p>
            <a:r>
              <a:rPr lang="ru-RU" dirty="0" smtClean="0"/>
              <a:t>- нежилые помещения, назначение которых в соответствии с кадастровыми паспортами объектов недвижимости или документами технического учета (инвентаризации) объектов недвижимости предусматривает размещение офисов, торговых объектов, объектов общественного питания и бытового обслуживания либо которые фактически используются для размещения офисов, торговых объектов, объектов общественного питания и бытового обслуживания;</a:t>
            </a:r>
          </a:p>
          <a:p>
            <a:r>
              <a:rPr lang="ru-RU" dirty="0" smtClean="0"/>
              <a:t>- объекты недвижимого имущества иностранных организаций, не осуществляющих деятельности в Российской Федерации через постоянные представительства, а также объекты недвижимого имущества иностранных организаций, не относящиеся к деятельности данных организаций в Российской Федерации через постоянные представительства.</a:t>
            </a:r>
          </a:p>
          <a:p>
            <a:r>
              <a:rPr lang="ru-RU" dirty="0" smtClean="0"/>
              <a:t>Указанные особенности могут быть установлены только после утверждения субъектом Российской Федерации в установленном порядке результатов определения кадастровой стоимости объектов недвижимого имущества.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050BF11-EE37-4660-9672-13565B0115D2}" type="slidenum">
              <a:rPr lang="ru-RU" smtClean="0"/>
              <a:pPr>
                <a:defRPr/>
              </a:pPr>
              <a:t>6</a:t>
            </a:fld>
            <a:endParaRPr lang="ru-RU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sz="1200" dirty="0" smtClean="0">
                <a:latin typeface="Arial Narrow" pitchFamily="34" charset="0"/>
              </a:rPr>
              <a:t>1. Формулировка и описание проблемы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sz="1200" dirty="0" smtClean="0">
                <a:latin typeface="Arial Narrow" pitchFamily="34" charset="0"/>
              </a:rPr>
              <a:t>2. Постановка целей регулирования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sz="1200" dirty="0" smtClean="0">
                <a:latin typeface="Arial Narrow" pitchFamily="34" charset="0"/>
              </a:rPr>
              <a:t>3. Описание возможных вариантов достижения целей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sz="1200" dirty="0" smtClean="0">
                <a:latin typeface="Arial Narrow" pitchFamily="34" charset="0"/>
              </a:rPr>
              <a:t>4. Анализ выгод и издержек использования каждого варианта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sz="1200" dirty="0" smtClean="0">
                <a:latin typeface="Arial Narrow" pitchFamily="34" charset="0"/>
              </a:rPr>
              <a:t>5. Проведение публичных консультаций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sz="1200" dirty="0" smtClean="0">
                <a:latin typeface="Arial Narrow" pitchFamily="34" charset="0"/>
              </a:rPr>
              <a:t>6. Отчет (заключение) об ОРВ: выводы, рекомендуемый вариант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sz="1200" dirty="0" smtClean="0">
                <a:latin typeface="Arial Narrow" pitchFamily="34" charset="0"/>
              </a:rPr>
              <a:t>7. Реализация выбранного варианта и мониторинг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050BF11-EE37-4660-9672-13565B0115D2}" type="slidenum">
              <a:rPr lang="ru-RU" smtClean="0"/>
              <a:pPr>
                <a:defRPr/>
              </a:pPr>
              <a:t>9</a:t>
            </a:fld>
            <a:endParaRPr lang="ru-RU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EA6706-09DD-4445-889C-2506FB513858}" type="datetimeFigureOut">
              <a:rPr lang="ru-RU"/>
              <a:pPr>
                <a:defRPr/>
              </a:pPr>
              <a:t>21.11.2014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383626-EB47-42A2-918D-B8D2D1831575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3B42AE-A65C-4AC6-9852-A5D4A21A061A}" type="datetimeFigureOut">
              <a:rPr lang="ru-RU"/>
              <a:pPr>
                <a:defRPr/>
              </a:pPr>
              <a:t>21.11.2014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581B91-C857-4E77-9C7C-4DC3B550272A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25D27D-591D-48D5-AA28-9420E16DEDCD}" type="datetimeFigureOut">
              <a:rPr lang="ru-RU"/>
              <a:pPr>
                <a:defRPr/>
              </a:pPr>
              <a:t>21.11.2014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0EDC0C-4FD8-4817-A961-D437DA19DC0F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9F414F-BD9C-425F-95B7-7373339C1310}" type="datetimeFigureOut">
              <a:rPr lang="ru-RU"/>
              <a:pPr>
                <a:defRPr/>
              </a:pPr>
              <a:t>21.11.2014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9CA481-3613-4F5F-B77A-79D035DE7E50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AA5EE7-0226-47D3-A1C5-CB4531446205}" type="datetimeFigureOut">
              <a:rPr lang="ru-RU"/>
              <a:pPr>
                <a:defRPr/>
              </a:pPr>
              <a:t>21.11.2014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F6970A-FC03-4F19-892E-0FDEC5ED96EE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ED61E2-BD6F-44B7-8708-C46495C08396}" type="datetimeFigureOut">
              <a:rPr lang="ru-RU"/>
              <a:pPr>
                <a:defRPr/>
              </a:pPr>
              <a:t>21.11.2014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E0635E-397F-4508-8AC4-EF3BBA960645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AA9A65-8B97-4B7E-AA5D-C8BCBCE9AD35}" type="datetimeFigureOut">
              <a:rPr lang="ru-RU"/>
              <a:pPr>
                <a:defRPr/>
              </a:pPr>
              <a:t>21.11.2014</a:t>
            </a:fld>
            <a:endParaRPr lang="ru-RU" dirty="0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710A12-A876-4834-8DDC-2EE07D323C40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4AEFD2-676F-4A4F-A665-5CD1DC91A358}" type="datetimeFigureOut">
              <a:rPr lang="ru-RU"/>
              <a:pPr>
                <a:defRPr/>
              </a:pPr>
              <a:t>21.11.2014</a:t>
            </a:fld>
            <a:endParaRPr lang="ru-RU" dirty="0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AA30AB-4464-4C88-ABCD-532A0DFC88C6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475F84-B269-4A6E-9592-4C405127A80D}" type="datetimeFigureOut">
              <a:rPr lang="ru-RU"/>
              <a:pPr>
                <a:defRPr/>
              </a:pPr>
              <a:t>21.11.2014</a:t>
            </a:fld>
            <a:endParaRPr lang="ru-RU" dirty="0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CF1D44-DD7A-4F3B-81BC-4B13FCD5E9B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DB5CE9-714B-4AD3-AF96-F4BAF176586F}" type="datetimeFigureOut">
              <a:rPr lang="ru-RU"/>
              <a:pPr>
                <a:defRPr/>
              </a:pPr>
              <a:t>21.11.2014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A4992B-4899-489B-A187-F41E5C06C48E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968C0E-F350-47B4-91AA-1E8FB052FEC7}" type="datetimeFigureOut">
              <a:rPr lang="ru-RU"/>
              <a:pPr>
                <a:defRPr/>
              </a:pPr>
              <a:t>21.11.2014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EB6EE3-6DE1-44E3-8DC4-A4245EBF9D20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3075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1B90C74-E24D-45D8-8504-DBB4A75415DC}" type="datetimeFigureOut">
              <a:rPr lang="ru-RU"/>
              <a:pPr>
                <a:defRPr/>
              </a:pPr>
              <a:t>21.11.2014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5CA5332-540A-4B6B-A1F3-B5FE5A4066E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tags" Target="../tags/tag3.xml"/><Relationship Id="rId7" Type="http://schemas.openxmlformats.org/officeDocument/2006/relationships/image" Target="../media/image2.png"/><Relationship Id="rId2" Type="http://schemas.openxmlformats.org/officeDocument/2006/relationships/tags" Target="../tags/tag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5" Type="http://schemas.openxmlformats.org/officeDocument/2006/relationships/slideLayout" Target="../slideLayouts/slideLayout1.xml"/><Relationship Id="rId4" Type="http://schemas.openxmlformats.org/officeDocument/2006/relationships/tags" Target="../tags/tag4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0.v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tags" Target="../tags/tag11.xml"/><Relationship Id="rId13" Type="http://schemas.openxmlformats.org/officeDocument/2006/relationships/slideLayout" Target="../slideLayouts/slideLayout2.xml"/><Relationship Id="rId18" Type="http://schemas.openxmlformats.org/officeDocument/2006/relationships/image" Target="../media/image6.emf"/><Relationship Id="rId3" Type="http://schemas.openxmlformats.org/officeDocument/2006/relationships/tags" Target="../tags/tag6.xml"/><Relationship Id="rId7" Type="http://schemas.openxmlformats.org/officeDocument/2006/relationships/tags" Target="../tags/tag10.xml"/><Relationship Id="rId12" Type="http://schemas.openxmlformats.org/officeDocument/2006/relationships/tags" Target="../tags/tag15.xml"/><Relationship Id="rId17" Type="http://schemas.openxmlformats.org/officeDocument/2006/relationships/image" Target="../media/image5.emf"/><Relationship Id="rId2" Type="http://schemas.openxmlformats.org/officeDocument/2006/relationships/tags" Target="../tags/tag5.xml"/><Relationship Id="rId16" Type="http://schemas.openxmlformats.org/officeDocument/2006/relationships/image" Target="../media/image2.png"/><Relationship Id="rId1" Type="http://schemas.openxmlformats.org/officeDocument/2006/relationships/vmlDrawing" Target="../drawings/vmlDrawing2.vml"/><Relationship Id="rId6" Type="http://schemas.openxmlformats.org/officeDocument/2006/relationships/tags" Target="../tags/tag9.xml"/><Relationship Id="rId11" Type="http://schemas.openxmlformats.org/officeDocument/2006/relationships/tags" Target="../tags/tag14.xml"/><Relationship Id="rId5" Type="http://schemas.openxmlformats.org/officeDocument/2006/relationships/tags" Target="../tags/tag8.xml"/><Relationship Id="rId15" Type="http://schemas.openxmlformats.org/officeDocument/2006/relationships/image" Target="../media/image4.jpeg"/><Relationship Id="rId10" Type="http://schemas.openxmlformats.org/officeDocument/2006/relationships/tags" Target="../tags/tag13.xml"/><Relationship Id="rId19" Type="http://schemas.openxmlformats.org/officeDocument/2006/relationships/image" Target="../media/image7.wmf"/><Relationship Id="rId4" Type="http://schemas.openxmlformats.org/officeDocument/2006/relationships/tags" Target="../tags/tag7.xml"/><Relationship Id="rId9" Type="http://schemas.openxmlformats.org/officeDocument/2006/relationships/tags" Target="../tags/tag12.xml"/><Relationship Id="rId14" Type="http://schemas.openxmlformats.org/officeDocument/2006/relationships/oleObject" Target="../embeddings/oleObject2.bin"/></Relationships>
</file>

<file path=ppt/slides/_rels/slide3.xml.rels><?xml version="1.0" encoding="UTF-8" standalone="yes"?>
<Relationships xmlns="http://schemas.openxmlformats.org/package/2006/relationships"><Relationship Id="rId13" Type="http://schemas.openxmlformats.org/officeDocument/2006/relationships/tags" Target="../tags/tag27.xml"/><Relationship Id="rId18" Type="http://schemas.openxmlformats.org/officeDocument/2006/relationships/tags" Target="../tags/tag32.xml"/><Relationship Id="rId26" Type="http://schemas.openxmlformats.org/officeDocument/2006/relationships/tags" Target="../tags/tag40.xml"/><Relationship Id="rId39" Type="http://schemas.openxmlformats.org/officeDocument/2006/relationships/tags" Target="../tags/tag53.xml"/><Relationship Id="rId21" Type="http://schemas.openxmlformats.org/officeDocument/2006/relationships/tags" Target="../tags/tag35.xml"/><Relationship Id="rId34" Type="http://schemas.openxmlformats.org/officeDocument/2006/relationships/tags" Target="../tags/tag48.xml"/><Relationship Id="rId42" Type="http://schemas.openxmlformats.org/officeDocument/2006/relationships/tags" Target="../tags/tag56.xml"/><Relationship Id="rId47" Type="http://schemas.openxmlformats.org/officeDocument/2006/relationships/tags" Target="../tags/tag61.xml"/><Relationship Id="rId50" Type="http://schemas.openxmlformats.org/officeDocument/2006/relationships/tags" Target="../tags/tag64.xml"/><Relationship Id="rId55" Type="http://schemas.openxmlformats.org/officeDocument/2006/relationships/tags" Target="../tags/tag69.xml"/><Relationship Id="rId63" Type="http://schemas.openxmlformats.org/officeDocument/2006/relationships/oleObject" Target="../embeddings/oleObject3.bin"/><Relationship Id="rId7" Type="http://schemas.openxmlformats.org/officeDocument/2006/relationships/tags" Target="../tags/tag21.xml"/><Relationship Id="rId2" Type="http://schemas.openxmlformats.org/officeDocument/2006/relationships/tags" Target="../tags/tag16.xml"/><Relationship Id="rId16" Type="http://schemas.openxmlformats.org/officeDocument/2006/relationships/tags" Target="../tags/tag30.xml"/><Relationship Id="rId20" Type="http://schemas.openxmlformats.org/officeDocument/2006/relationships/tags" Target="../tags/tag34.xml"/><Relationship Id="rId29" Type="http://schemas.openxmlformats.org/officeDocument/2006/relationships/tags" Target="../tags/tag43.xml"/><Relationship Id="rId41" Type="http://schemas.openxmlformats.org/officeDocument/2006/relationships/tags" Target="../tags/tag55.xml"/><Relationship Id="rId54" Type="http://schemas.openxmlformats.org/officeDocument/2006/relationships/tags" Target="../tags/tag68.xml"/><Relationship Id="rId6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tags" Target="../tags/tag20.xml"/><Relationship Id="rId11" Type="http://schemas.openxmlformats.org/officeDocument/2006/relationships/tags" Target="../tags/tag25.xml"/><Relationship Id="rId24" Type="http://schemas.openxmlformats.org/officeDocument/2006/relationships/tags" Target="../tags/tag38.xml"/><Relationship Id="rId32" Type="http://schemas.openxmlformats.org/officeDocument/2006/relationships/tags" Target="../tags/tag46.xml"/><Relationship Id="rId37" Type="http://schemas.openxmlformats.org/officeDocument/2006/relationships/tags" Target="../tags/tag51.xml"/><Relationship Id="rId40" Type="http://schemas.openxmlformats.org/officeDocument/2006/relationships/tags" Target="../tags/tag54.xml"/><Relationship Id="rId45" Type="http://schemas.openxmlformats.org/officeDocument/2006/relationships/tags" Target="../tags/tag59.xml"/><Relationship Id="rId53" Type="http://schemas.openxmlformats.org/officeDocument/2006/relationships/tags" Target="../tags/tag67.xml"/><Relationship Id="rId58" Type="http://schemas.openxmlformats.org/officeDocument/2006/relationships/tags" Target="../tags/tag72.xml"/><Relationship Id="rId66" Type="http://schemas.openxmlformats.org/officeDocument/2006/relationships/oleObject" Target="../embeddings/oleObject5.bin"/><Relationship Id="rId5" Type="http://schemas.openxmlformats.org/officeDocument/2006/relationships/tags" Target="../tags/tag19.xml"/><Relationship Id="rId15" Type="http://schemas.openxmlformats.org/officeDocument/2006/relationships/tags" Target="../tags/tag29.xml"/><Relationship Id="rId23" Type="http://schemas.openxmlformats.org/officeDocument/2006/relationships/tags" Target="../tags/tag37.xml"/><Relationship Id="rId28" Type="http://schemas.openxmlformats.org/officeDocument/2006/relationships/tags" Target="../tags/tag42.xml"/><Relationship Id="rId36" Type="http://schemas.openxmlformats.org/officeDocument/2006/relationships/tags" Target="../tags/tag50.xml"/><Relationship Id="rId49" Type="http://schemas.openxmlformats.org/officeDocument/2006/relationships/tags" Target="../tags/tag63.xml"/><Relationship Id="rId57" Type="http://schemas.openxmlformats.org/officeDocument/2006/relationships/tags" Target="../tags/tag71.xml"/><Relationship Id="rId61" Type="http://schemas.openxmlformats.org/officeDocument/2006/relationships/tags" Target="../tags/tag75.xml"/><Relationship Id="rId10" Type="http://schemas.openxmlformats.org/officeDocument/2006/relationships/tags" Target="../tags/tag24.xml"/><Relationship Id="rId19" Type="http://schemas.openxmlformats.org/officeDocument/2006/relationships/tags" Target="../tags/tag33.xml"/><Relationship Id="rId31" Type="http://schemas.openxmlformats.org/officeDocument/2006/relationships/tags" Target="../tags/tag45.xml"/><Relationship Id="rId44" Type="http://schemas.openxmlformats.org/officeDocument/2006/relationships/tags" Target="../tags/tag58.xml"/><Relationship Id="rId52" Type="http://schemas.openxmlformats.org/officeDocument/2006/relationships/tags" Target="../tags/tag66.xml"/><Relationship Id="rId60" Type="http://schemas.openxmlformats.org/officeDocument/2006/relationships/tags" Target="../tags/tag74.xml"/><Relationship Id="rId65" Type="http://schemas.openxmlformats.org/officeDocument/2006/relationships/oleObject" Target="../embeddings/oleObject4.bin"/><Relationship Id="rId4" Type="http://schemas.openxmlformats.org/officeDocument/2006/relationships/tags" Target="../tags/tag18.xml"/><Relationship Id="rId9" Type="http://schemas.openxmlformats.org/officeDocument/2006/relationships/tags" Target="../tags/tag23.xml"/><Relationship Id="rId14" Type="http://schemas.openxmlformats.org/officeDocument/2006/relationships/tags" Target="../tags/tag28.xml"/><Relationship Id="rId22" Type="http://schemas.openxmlformats.org/officeDocument/2006/relationships/tags" Target="../tags/tag36.xml"/><Relationship Id="rId27" Type="http://schemas.openxmlformats.org/officeDocument/2006/relationships/tags" Target="../tags/tag41.xml"/><Relationship Id="rId30" Type="http://schemas.openxmlformats.org/officeDocument/2006/relationships/tags" Target="../tags/tag44.xml"/><Relationship Id="rId35" Type="http://schemas.openxmlformats.org/officeDocument/2006/relationships/tags" Target="../tags/tag49.xml"/><Relationship Id="rId43" Type="http://schemas.openxmlformats.org/officeDocument/2006/relationships/tags" Target="../tags/tag57.xml"/><Relationship Id="rId48" Type="http://schemas.openxmlformats.org/officeDocument/2006/relationships/tags" Target="../tags/tag62.xml"/><Relationship Id="rId56" Type="http://schemas.openxmlformats.org/officeDocument/2006/relationships/tags" Target="../tags/tag70.xml"/><Relationship Id="rId64" Type="http://schemas.openxmlformats.org/officeDocument/2006/relationships/image" Target="../media/image4.jpeg"/><Relationship Id="rId8" Type="http://schemas.openxmlformats.org/officeDocument/2006/relationships/tags" Target="../tags/tag22.xml"/><Relationship Id="rId51" Type="http://schemas.openxmlformats.org/officeDocument/2006/relationships/tags" Target="../tags/tag65.xml"/><Relationship Id="rId3" Type="http://schemas.openxmlformats.org/officeDocument/2006/relationships/tags" Target="../tags/tag17.xml"/><Relationship Id="rId12" Type="http://schemas.openxmlformats.org/officeDocument/2006/relationships/tags" Target="../tags/tag26.xml"/><Relationship Id="rId17" Type="http://schemas.openxmlformats.org/officeDocument/2006/relationships/tags" Target="../tags/tag31.xml"/><Relationship Id="rId25" Type="http://schemas.openxmlformats.org/officeDocument/2006/relationships/tags" Target="../tags/tag39.xml"/><Relationship Id="rId33" Type="http://schemas.openxmlformats.org/officeDocument/2006/relationships/tags" Target="../tags/tag47.xml"/><Relationship Id="rId38" Type="http://schemas.openxmlformats.org/officeDocument/2006/relationships/tags" Target="../tags/tag52.xml"/><Relationship Id="rId46" Type="http://schemas.openxmlformats.org/officeDocument/2006/relationships/tags" Target="../tags/tag60.xml"/><Relationship Id="rId59" Type="http://schemas.openxmlformats.org/officeDocument/2006/relationships/tags" Target="../tags/tag73.xml"/></Relationships>
</file>

<file path=ppt/slides/_rels/slide4.xml.rels><?xml version="1.0" encoding="UTF-8" standalone="yes"?>
<Relationships xmlns="http://schemas.openxmlformats.org/package/2006/relationships"><Relationship Id="rId13" Type="http://schemas.openxmlformats.org/officeDocument/2006/relationships/tags" Target="../tags/tag87.xml"/><Relationship Id="rId18" Type="http://schemas.openxmlformats.org/officeDocument/2006/relationships/tags" Target="../tags/tag92.xml"/><Relationship Id="rId26" Type="http://schemas.openxmlformats.org/officeDocument/2006/relationships/tags" Target="../tags/tag100.xml"/><Relationship Id="rId39" Type="http://schemas.openxmlformats.org/officeDocument/2006/relationships/tags" Target="../tags/tag113.xml"/><Relationship Id="rId21" Type="http://schemas.openxmlformats.org/officeDocument/2006/relationships/tags" Target="../tags/tag95.xml"/><Relationship Id="rId34" Type="http://schemas.openxmlformats.org/officeDocument/2006/relationships/tags" Target="../tags/tag108.xml"/><Relationship Id="rId42" Type="http://schemas.openxmlformats.org/officeDocument/2006/relationships/tags" Target="../tags/tag116.xml"/><Relationship Id="rId47" Type="http://schemas.openxmlformats.org/officeDocument/2006/relationships/tags" Target="../tags/tag121.xml"/><Relationship Id="rId50" Type="http://schemas.openxmlformats.org/officeDocument/2006/relationships/tags" Target="../tags/tag124.xml"/><Relationship Id="rId55" Type="http://schemas.openxmlformats.org/officeDocument/2006/relationships/tags" Target="../tags/tag129.xml"/><Relationship Id="rId63" Type="http://schemas.openxmlformats.org/officeDocument/2006/relationships/image" Target="../media/image4.jpeg"/><Relationship Id="rId7" Type="http://schemas.openxmlformats.org/officeDocument/2006/relationships/tags" Target="../tags/tag81.xml"/><Relationship Id="rId2" Type="http://schemas.openxmlformats.org/officeDocument/2006/relationships/tags" Target="../tags/tag76.xml"/><Relationship Id="rId16" Type="http://schemas.openxmlformats.org/officeDocument/2006/relationships/tags" Target="../tags/tag90.xml"/><Relationship Id="rId20" Type="http://schemas.openxmlformats.org/officeDocument/2006/relationships/tags" Target="../tags/tag94.xml"/><Relationship Id="rId29" Type="http://schemas.openxmlformats.org/officeDocument/2006/relationships/tags" Target="../tags/tag103.xml"/><Relationship Id="rId41" Type="http://schemas.openxmlformats.org/officeDocument/2006/relationships/tags" Target="../tags/tag115.xml"/><Relationship Id="rId54" Type="http://schemas.openxmlformats.org/officeDocument/2006/relationships/tags" Target="../tags/tag128.xml"/><Relationship Id="rId62" Type="http://schemas.openxmlformats.org/officeDocument/2006/relationships/oleObject" Target="../embeddings/oleObject6.bin"/><Relationship Id="rId1" Type="http://schemas.openxmlformats.org/officeDocument/2006/relationships/vmlDrawing" Target="../drawings/vmlDrawing4.vml"/><Relationship Id="rId6" Type="http://schemas.openxmlformats.org/officeDocument/2006/relationships/tags" Target="../tags/tag80.xml"/><Relationship Id="rId11" Type="http://schemas.openxmlformats.org/officeDocument/2006/relationships/tags" Target="../tags/tag85.xml"/><Relationship Id="rId24" Type="http://schemas.openxmlformats.org/officeDocument/2006/relationships/tags" Target="../tags/tag98.xml"/><Relationship Id="rId32" Type="http://schemas.openxmlformats.org/officeDocument/2006/relationships/tags" Target="../tags/tag106.xml"/><Relationship Id="rId37" Type="http://schemas.openxmlformats.org/officeDocument/2006/relationships/tags" Target="../tags/tag111.xml"/><Relationship Id="rId40" Type="http://schemas.openxmlformats.org/officeDocument/2006/relationships/tags" Target="../tags/tag114.xml"/><Relationship Id="rId45" Type="http://schemas.openxmlformats.org/officeDocument/2006/relationships/tags" Target="../tags/tag119.xml"/><Relationship Id="rId53" Type="http://schemas.openxmlformats.org/officeDocument/2006/relationships/tags" Target="../tags/tag127.xml"/><Relationship Id="rId58" Type="http://schemas.openxmlformats.org/officeDocument/2006/relationships/tags" Target="../tags/tag132.xml"/><Relationship Id="rId5" Type="http://schemas.openxmlformats.org/officeDocument/2006/relationships/tags" Target="../tags/tag79.xml"/><Relationship Id="rId15" Type="http://schemas.openxmlformats.org/officeDocument/2006/relationships/tags" Target="../tags/tag89.xml"/><Relationship Id="rId23" Type="http://schemas.openxmlformats.org/officeDocument/2006/relationships/tags" Target="../tags/tag97.xml"/><Relationship Id="rId28" Type="http://schemas.openxmlformats.org/officeDocument/2006/relationships/tags" Target="../tags/tag102.xml"/><Relationship Id="rId36" Type="http://schemas.openxmlformats.org/officeDocument/2006/relationships/tags" Target="../tags/tag110.xml"/><Relationship Id="rId49" Type="http://schemas.openxmlformats.org/officeDocument/2006/relationships/tags" Target="../tags/tag123.xml"/><Relationship Id="rId57" Type="http://schemas.openxmlformats.org/officeDocument/2006/relationships/tags" Target="../tags/tag131.xml"/><Relationship Id="rId61" Type="http://schemas.openxmlformats.org/officeDocument/2006/relationships/slideLayout" Target="../slideLayouts/slideLayout2.xml"/><Relationship Id="rId10" Type="http://schemas.openxmlformats.org/officeDocument/2006/relationships/tags" Target="../tags/tag84.xml"/><Relationship Id="rId19" Type="http://schemas.openxmlformats.org/officeDocument/2006/relationships/tags" Target="../tags/tag93.xml"/><Relationship Id="rId31" Type="http://schemas.openxmlformats.org/officeDocument/2006/relationships/tags" Target="../tags/tag105.xml"/><Relationship Id="rId44" Type="http://schemas.openxmlformats.org/officeDocument/2006/relationships/tags" Target="../tags/tag118.xml"/><Relationship Id="rId52" Type="http://schemas.openxmlformats.org/officeDocument/2006/relationships/tags" Target="../tags/tag126.xml"/><Relationship Id="rId60" Type="http://schemas.openxmlformats.org/officeDocument/2006/relationships/tags" Target="../tags/tag134.xml"/><Relationship Id="rId65" Type="http://schemas.openxmlformats.org/officeDocument/2006/relationships/oleObject" Target="../embeddings/oleObject8.bin"/><Relationship Id="rId4" Type="http://schemas.openxmlformats.org/officeDocument/2006/relationships/tags" Target="../tags/tag78.xml"/><Relationship Id="rId9" Type="http://schemas.openxmlformats.org/officeDocument/2006/relationships/tags" Target="../tags/tag83.xml"/><Relationship Id="rId14" Type="http://schemas.openxmlformats.org/officeDocument/2006/relationships/tags" Target="../tags/tag88.xml"/><Relationship Id="rId22" Type="http://schemas.openxmlformats.org/officeDocument/2006/relationships/tags" Target="../tags/tag96.xml"/><Relationship Id="rId27" Type="http://schemas.openxmlformats.org/officeDocument/2006/relationships/tags" Target="../tags/tag101.xml"/><Relationship Id="rId30" Type="http://schemas.openxmlformats.org/officeDocument/2006/relationships/tags" Target="../tags/tag104.xml"/><Relationship Id="rId35" Type="http://schemas.openxmlformats.org/officeDocument/2006/relationships/tags" Target="../tags/tag109.xml"/><Relationship Id="rId43" Type="http://schemas.openxmlformats.org/officeDocument/2006/relationships/tags" Target="../tags/tag117.xml"/><Relationship Id="rId48" Type="http://schemas.openxmlformats.org/officeDocument/2006/relationships/tags" Target="../tags/tag122.xml"/><Relationship Id="rId56" Type="http://schemas.openxmlformats.org/officeDocument/2006/relationships/tags" Target="../tags/tag130.xml"/><Relationship Id="rId64" Type="http://schemas.openxmlformats.org/officeDocument/2006/relationships/oleObject" Target="../embeddings/oleObject7.bin"/><Relationship Id="rId8" Type="http://schemas.openxmlformats.org/officeDocument/2006/relationships/tags" Target="../tags/tag82.xml"/><Relationship Id="rId51" Type="http://schemas.openxmlformats.org/officeDocument/2006/relationships/tags" Target="../tags/tag125.xml"/><Relationship Id="rId3" Type="http://schemas.openxmlformats.org/officeDocument/2006/relationships/tags" Target="../tags/tag77.xml"/><Relationship Id="rId12" Type="http://schemas.openxmlformats.org/officeDocument/2006/relationships/tags" Target="../tags/tag86.xml"/><Relationship Id="rId17" Type="http://schemas.openxmlformats.org/officeDocument/2006/relationships/tags" Target="../tags/tag91.xml"/><Relationship Id="rId25" Type="http://schemas.openxmlformats.org/officeDocument/2006/relationships/tags" Target="../tags/tag99.xml"/><Relationship Id="rId33" Type="http://schemas.openxmlformats.org/officeDocument/2006/relationships/tags" Target="../tags/tag107.xml"/><Relationship Id="rId38" Type="http://schemas.openxmlformats.org/officeDocument/2006/relationships/tags" Target="../tags/tag112.xml"/><Relationship Id="rId46" Type="http://schemas.openxmlformats.org/officeDocument/2006/relationships/tags" Target="../tags/tag120.xml"/><Relationship Id="rId59" Type="http://schemas.openxmlformats.org/officeDocument/2006/relationships/tags" Target="../tags/tag133.xml"/></Relationships>
</file>

<file path=ppt/slides/_rels/slide5.xml.rels><?xml version="1.0" encoding="UTF-8" standalone="yes"?>
<Relationships xmlns="http://schemas.openxmlformats.org/package/2006/relationships"><Relationship Id="rId13" Type="http://schemas.openxmlformats.org/officeDocument/2006/relationships/tags" Target="../tags/tag146.xml"/><Relationship Id="rId18" Type="http://schemas.openxmlformats.org/officeDocument/2006/relationships/tags" Target="../tags/tag151.xml"/><Relationship Id="rId26" Type="http://schemas.openxmlformats.org/officeDocument/2006/relationships/tags" Target="../tags/tag159.xml"/><Relationship Id="rId39" Type="http://schemas.openxmlformats.org/officeDocument/2006/relationships/tags" Target="../tags/tag172.xml"/><Relationship Id="rId21" Type="http://schemas.openxmlformats.org/officeDocument/2006/relationships/tags" Target="../tags/tag154.xml"/><Relationship Id="rId34" Type="http://schemas.openxmlformats.org/officeDocument/2006/relationships/tags" Target="../tags/tag167.xml"/><Relationship Id="rId42" Type="http://schemas.openxmlformats.org/officeDocument/2006/relationships/tags" Target="../tags/tag175.xml"/><Relationship Id="rId47" Type="http://schemas.openxmlformats.org/officeDocument/2006/relationships/tags" Target="../tags/tag180.xml"/><Relationship Id="rId50" Type="http://schemas.openxmlformats.org/officeDocument/2006/relationships/tags" Target="../tags/tag183.xml"/><Relationship Id="rId55" Type="http://schemas.openxmlformats.org/officeDocument/2006/relationships/tags" Target="../tags/tag188.xml"/><Relationship Id="rId63" Type="http://schemas.openxmlformats.org/officeDocument/2006/relationships/oleObject" Target="../embeddings/oleObject11.bin"/><Relationship Id="rId7" Type="http://schemas.openxmlformats.org/officeDocument/2006/relationships/tags" Target="../tags/tag140.xml"/><Relationship Id="rId2" Type="http://schemas.openxmlformats.org/officeDocument/2006/relationships/tags" Target="../tags/tag135.xml"/><Relationship Id="rId16" Type="http://schemas.openxmlformats.org/officeDocument/2006/relationships/tags" Target="../tags/tag149.xml"/><Relationship Id="rId20" Type="http://schemas.openxmlformats.org/officeDocument/2006/relationships/tags" Target="../tags/tag153.xml"/><Relationship Id="rId29" Type="http://schemas.openxmlformats.org/officeDocument/2006/relationships/tags" Target="../tags/tag162.xml"/><Relationship Id="rId41" Type="http://schemas.openxmlformats.org/officeDocument/2006/relationships/tags" Target="../tags/tag174.xml"/><Relationship Id="rId54" Type="http://schemas.openxmlformats.org/officeDocument/2006/relationships/tags" Target="../tags/tag187.xml"/><Relationship Id="rId62" Type="http://schemas.openxmlformats.org/officeDocument/2006/relationships/oleObject" Target="../embeddings/oleObject10.bin"/><Relationship Id="rId1" Type="http://schemas.openxmlformats.org/officeDocument/2006/relationships/vmlDrawing" Target="../drawings/vmlDrawing5.vml"/><Relationship Id="rId6" Type="http://schemas.openxmlformats.org/officeDocument/2006/relationships/tags" Target="../tags/tag139.xml"/><Relationship Id="rId11" Type="http://schemas.openxmlformats.org/officeDocument/2006/relationships/tags" Target="../tags/tag144.xml"/><Relationship Id="rId24" Type="http://schemas.openxmlformats.org/officeDocument/2006/relationships/tags" Target="../tags/tag157.xml"/><Relationship Id="rId32" Type="http://schemas.openxmlformats.org/officeDocument/2006/relationships/tags" Target="../tags/tag165.xml"/><Relationship Id="rId37" Type="http://schemas.openxmlformats.org/officeDocument/2006/relationships/tags" Target="../tags/tag170.xml"/><Relationship Id="rId40" Type="http://schemas.openxmlformats.org/officeDocument/2006/relationships/tags" Target="../tags/tag173.xml"/><Relationship Id="rId45" Type="http://schemas.openxmlformats.org/officeDocument/2006/relationships/tags" Target="../tags/tag178.xml"/><Relationship Id="rId53" Type="http://schemas.openxmlformats.org/officeDocument/2006/relationships/tags" Target="../tags/tag186.xml"/><Relationship Id="rId58" Type="http://schemas.openxmlformats.org/officeDocument/2006/relationships/slideLayout" Target="../slideLayouts/slideLayout2.xml"/><Relationship Id="rId5" Type="http://schemas.openxmlformats.org/officeDocument/2006/relationships/tags" Target="../tags/tag138.xml"/><Relationship Id="rId15" Type="http://schemas.openxmlformats.org/officeDocument/2006/relationships/tags" Target="../tags/tag148.xml"/><Relationship Id="rId23" Type="http://schemas.openxmlformats.org/officeDocument/2006/relationships/tags" Target="../tags/tag156.xml"/><Relationship Id="rId28" Type="http://schemas.openxmlformats.org/officeDocument/2006/relationships/tags" Target="../tags/tag161.xml"/><Relationship Id="rId36" Type="http://schemas.openxmlformats.org/officeDocument/2006/relationships/tags" Target="../tags/tag169.xml"/><Relationship Id="rId49" Type="http://schemas.openxmlformats.org/officeDocument/2006/relationships/tags" Target="../tags/tag182.xml"/><Relationship Id="rId57" Type="http://schemas.openxmlformats.org/officeDocument/2006/relationships/tags" Target="../tags/tag190.xml"/><Relationship Id="rId61" Type="http://schemas.openxmlformats.org/officeDocument/2006/relationships/image" Target="../media/image4.jpeg"/><Relationship Id="rId10" Type="http://schemas.openxmlformats.org/officeDocument/2006/relationships/tags" Target="../tags/tag143.xml"/><Relationship Id="rId19" Type="http://schemas.openxmlformats.org/officeDocument/2006/relationships/tags" Target="../tags/tag152.xml"/><Relationship Id="rId31" Type="http://schemas.openxmlformats.org/officeDocument/2006/relationships/tags" Target="../tags/tag164.xml"/><Relationship Id="rId44" Type="http://schemas.openxmlformats.org/officeDocument/2006/relationships/tags" Target="../tags/tag177.xml"/><Relationship Id="rId52" Type="http://schemas.openxmlformats.org/officeDocument/2006/relationships/tags" Target="../tags/tag185.xml"/><Relationship Id="rId60" Type="http://schemas.openxmlformats.org/officeDocument/2006/relationships/oleObject" Target="../embeddings/oleObject9.bin"/><Relationship Id="rId4" Type="http://schemas.openxmlformats.org/officeDocument/2006/relationships/tags" Target="../tags/tag137.xml"/><Relationship Id="rId9" Type="http://schemas.openxmlformats.org/officeDocument/2006/relationships/tags" Target="../tags/tag142.xml"/><Relationship Id="rId14" Type="http://schemas.openxmlformats.org/officeDocument/2006/relationships/tags" Target="../tags/tag147.xml"/><Relationship Id="rId22" Type="http://schemas.openxmlformats.org/officeDocument/2006/relationships/tags" Target="../tags/tag155.xml"/><Relationship Id="rId27" Type="http://schemas.openxmlformats.org/officeDocument/2006/relationships/tags" Target="../tags/tag160.xml"/><Relationship Id="rId30" Type="http://schemas.openxmlformats.org/officeDocument/2006/relationships/tags" Target="../tags/tag163.xml"/><Relationship Id="rId35" Type="http://schemas.openxmlformats.org/officeDocument/2006/relationships/tags" Target="../tags/tag168.xml"/><Relationship Id="rId43" Type="http://schemas.openxmlformats.org/officeDocument/2006/relationships/tags" Target="../tags/tag176.xml"/><Relationship Id="rId48" Type="http://schemas.openxmlformats.org/officeDocument/2006/relationships/tags" Target="../tags/tag181.xml"/><Relationship Id="rId56" Type="http://schemas.openxmlformats.org/officeDocument/2006/relationships/tags" Target="../tags/tag189.xml"/><Relationship Id="rId8" Type="http://schemas.openxmlformats.org/officeDocument/2006/relationships/tags" Target="../tags/tag141.xml"/><Relationship Id="rId51" Type="http://schemas.openxmlformats.org/officeDocument/2006/relationships/tags" Target="../tags/tag184.xml"/><Relationship Id="rId3" Type="http://schemas.openxmlformats.org/officeDocument/2006/relationships/tags" Target="../tags/tag136.xml"/><Relationship Id="rId12" Type="http://schemas.openxmlformats.org/officeDocument/2006/relationships/tags" Target="../tags/tag145.xml"/><Relationship Id="rId17" Type="http://schemas.openxmlformats.org/officeDocument/2006/relationships/tags" Target="../tags/tag150.xml"/><Relationship Id="rId25" Type="http://schemas.openxmlformats.org/officeDocument/2006/relationships/tags" Target="../tags/tag158.xml"/><Relationship Id="rId33" Type="http://schemas.openxmlformats.org/officeDocument/2006/relationships/tags" Target="../tags/tag166.xml"/><Relationship Id="rId38" Type="http://schemas.openxmlformats.org/officeDocument/2006/relationships/tags" Target="../tags/tag171.xml"/><Relationship Id="rId46" Type="http://schemas.openxmlformats.org/officeDocument/2006/relationships/tags" Target="../tags/tag179.xml"/><Relationship Id="rId59" Type="http://schemas.openxmlformats.org/officeDocument/2006/relationships/notesSlide" Target="../notesSlides/notesSlide1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tags" Target="../tags/tag197.xml"/><Relationship Id="rId13" Type="http://schemas.openxmlformats.org/officeDocument/2006/relationships/tags" Target="../tags/tag202.xml"/><Relationship Id="rId18" Type="http://schemas.openxmlformats.org/officeDocument/2006/relationships/tags" Target="../tags/tag207.xml"/><Relationship Id="rId26" Type="http://schemas.openxmlformats.org/officeDocument/2006/relationships/oleObject" Target="../embeddings/oleObject13.bin"/><Relationship Id="rId3" Type="http://schemas.openxmlformats.org/officeDocument/2006/relationships/tags" Target="../tags/tag192.xml"/><Relationship Id="rId21" Type="http://schemas.openxmlformats.org/officeDocument/2006/relationships/tags" Target="../tags/tag210.xml"/><Relationship Id="rId7" Type="http://schemas.openxmlformats.org/officeDocument/2006/relationships/tags" Target="../tags/tag196.xml"/><Relationship Id="rId12" Type="http://schemas.openxmlformats.org/officeDocument/2006/relationships/tags" Target="../tags/tag201.xml"/><Relationship Id="rId17" Type="http://schemas.openxmlformats.org/officeDocument/2006/relationships/tags" Target="../tags/tag206.xml"/><Relationship Id="rId25" Type="http://schemas.openxmlformats.org/officeDocument/2006/relationships/image" Target="../media/image4.jpeg"/><Relationship Id="rId2" Type="http://schemas.openxmlformats.org/officeDocument/2006/relationships/tags" Target="../tags/tag191.xml"/><Relationship Id="rId16" Type="http://schemas.openxmlformats.org/officeDocument/2006/relationships/tags" Target="../tags/tag205.xml"/><Relationship Id="rId20" Type="http://schemas.openxmlformats.org/officeDocument/2006/relationships/tags" Target="../tags/tag209.xml"/><Relationship Id="rId1" Type="http://schemas.openxmlformats.org/officeDocument/2006/relationships/vmlDrawing" Target="../drawings/vmlDrawing6.vml"/><Relationship Id="rId6" Type="http://schemas.openxmlformats.org/officeDocument/2006/relationships/tags" Target="../tags/tag195.xml"/><Relationship Id="rId11" Type="http://schemas.openxmlformats.org/officeDocument/2006/relationships/tags" Target="../tags/tag200.xml"/><Relationship Id="rId24" Type="http://schemas.openxmlformats.org/officeDocument/2006/relationships/oleObject" Target="../embeddings/oleObject12.bin"/><Relationship Id="rId5" Type="http://schemas.openxmlformats.org/officeDocument/2006/relationships/tags" Target="../tags/tag194.xml"/><Relationship Id="rId15" Type="http://schemas.openxmlformats.org/officeDocument/2006/relationships/tags" Target="../tags/tag204.xml"/><Relationship Id="rId23" Type="http://schemas.openxmlformats.org/officeDocument/2006/relationships/notesSlide" Target="../notesSlides/notesSlide2.xml"/><Relationship Id="rId10" Type="http://schemas.openxmlformats.org/officeDocument/2006/relationships/tags" Target="../tags/tag199.xml"/><Relationship Id="rId19" Type="http://schemas.openxmlformats.org/officeDocument/2006/relationships/tags" Target="../tags/tag208.xml"/><Relationship Id="rId4" Type="http://schemas.openxmlformats.org/officeDocument/2006/relationships/tags" Target="../tags/tag193.xml"/><Relationship Id="rId9" Type="http://schemas.openxmlformats.org/officeDocument/2006/relationships/tags" Target="../tags/tag198.xml"/><Relationship Id="rId14" Type="http://schemas.openxmlformats.org/officeDocument/2006/relationships/tags" Target="../tags/tag203.xml"/><Relationship Id="rId22" Type="http://schemas.openxmlformats.org/officeDocument/2006/relationships/slideLayout" Target="../slideLayouts/slideLayout2.xml"/><Relationship Id="rId27" Type="http://schemas.openxmlformats.org/officeDocument/2006/relationships/oleObject" Target="../embeddings/oleObject14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tags" Target="../tags/tag217.xml"/><Relationship Id="rId3" Type="http://schemas.openxmlformats.org/officeDocument/2006/relationships/tags" Target="../tags/tag212.xml"/><Relationship Id="rId7" Type="http://schemas.openxmlformats.org/officeDocument/2006/relationships/tags" Target="../tags/tag216.xml"/><Relationship Id="rId12" Type="http://schemas.openxmlformats.org/officeDocument/2006/relationships/image" Target="../media/image4.jpeg"/><Relationship Id="rId2" Type="http://schemas.openxmlformats.org/officeDocument/2006/relationships/tags" Target="../tags/tag211.xml"/><Relationship Id="rId1" Type="http://schemas.openxmlformats.org/officeDocument/2006/relationships/vmlDrawing" Target="../drawings/vmlDrawing7.vml"/><Relationship Id="rId6" Type="http://schemas.openxmlformats.org/officeDocument/2006/relationships/tags" Target="../tags/tag215.xml"/><Relationship Id="rId11" Type="http://schemas.openxmlformats.org/officeDocument/2006/relationships/oleObject" Target="../embeddings/oleObject15.bin"/><Relationship Id="rId5" Type="http://schemas.openxmlformats.org/officeDocument/2006/relationships/tags" Target="../tags/tag214.xml"/><Relationship Id="rId10" Type="http://schemas.openxmlformats.org/officeDocument/2006/relationships/slideLayout" Target="../slideLayouts/slideLayout2.xml"/><Relationship Id="rId4" Type="http://schemas.openxmlformats.org/officeDocument/2006/relationships/tags" Target="../tags/tag213.xml"/><Relationship Id="rId9" Type="http://schemas.openxmlformats.org/officeDocument/2006/relationships/tags" Target="../tags/tag218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tags" Target="../tags/tag225.xml"/><Relationship Id="rId13" Type="http://schemas.openxmlformats.org/officeDocument/2006/relationships/tags" Target="../tags/tag230.xml"/><Relationship Id="rId18" Type="http://schemas.openxmlformats.org/officeDocument/2006/relationships/tags" Target="../tags/tag235.xml"/><Relationship Id="rId26" Type="http://schemas.openxmlformats.org/officeDocument/2006/relationships/slideLayout" Target="../slideLayouts/slideLayout2.xml"/><Relationship Id="rId3" Type="http://schemas.openxmlformats.org/officeDocument/2006/relationships/tags" Target="../tags/tag220.xml"/><Relationship Id="rId21" Type="http://schemas.openxmlformats.org/officeDocument/2006/relationships/tags" Target="../tags/tag238.xml"/><Relationship Id="rId7" Type="http://schemas.openxmlformats.org/officeDocument/2006/relationships/tags" Target="../tags/tag224.xml"/><Relationship Id="rId12" Type="http://schemas.openxmlformats.org/officeDocument/2006/relationships/tags" Target="../tags/tag229.xml"/><Relationship Id="rId17" Type="http://schemas.openxmlformats.org/officeDocument/2006/relationships/tags" Target="../tags/tag234.xml"/><Relationship Id="rId25" Type="http://schemas.openxmlformats.org/officeDocument/2006/relationships/tags" Target="../tags/tag242.xml"/><Relationship Id="rId2" Type="http://schemas.openxmlformats.org/officeDocument/2006/relationships/tags" Target="../tags/tag219.xml"/><Relationship Id="rId16" Type="http://schemas.openxmlformats.org/officeDocument/2006/relationships/tags" Target="../tags/tag233.xml"/><Relationship Id="rId20" Type="http://schemas.openxmlformats.org/officeDocument/2006/relationships/tags" Target="../tags/tag237.xml"/><Relationship Id="rId29" Type="http://schemas.openxmlformats.org/officeDocument/2006/relationships/oleObject" Target="../embeddings/oleObject17.bin"/><Relationship Id="rId1" Type="http://schemas.openxmlformats.org/officeDocument/2006/relationships/vmlDrawing" Target="../drawings/vmlDrawing8.vml"/><Relationship Id="rId6" Type="http://schemas.openxmlformats.org/officeDocument/2006/relationships/tags" Target="../tags/tag223.xml"/><Relationship Id="rId11" Type="http://schemas.openxmlformats.org/officeDocument/2006/relationships/tags" Target="../tags/tag228.xml"/><Relationship Id="rId24" Type="http://schemas.openxmlformats.org/officeDocument/2006/relationships/tags" Target="../tags/tag241.xml"/><Relationship Id="rId5" Type="http://schemas.openxmlformats.org/officeDocument/2006/relationships/tags" Target="../tags/tag222.xml"/><Relationship Id="rId15" Type="http://schemas.openxmlformats.org/officeDocument/2006/relationships/tags" Target="../tags/tag232.xml"/><Relationship Id="rId23" Type="http://schemas.openxmlformats.org/officeDocument/2006/relationships/tags" Target="../tags/tag240.xml"/><Relationship Id="rId28" Type="http://schemas.openxmlformats.org/officeDocument/2006/relationships/image" Target="../media/image4.jpeg"/><Relationship Id="rId10" Type="http://schemas.openxmlformats.org/officeDocument/2006/relationships/tags" Target="../tags/tag227.xml"/><Relationship Id="rId19" Type="http://schemas.openxmlformats.org/officeDocument/2006/relationships/tags" Target="../tags/tag236.xml"/><Relationship Id="rId4" Type="http://schemas.openxmlformats.org/officeDocument/2006/relationships/tags" Target="../tags/tag221.xml"/><Relationship Id="rId9" Type="http://schemas.openxmlformats.org/officeDocument/2006/relationships/tags" Target="../tags/tag226.xml"/><Relationship Id="rId14" Type="http://schemas.openxmlformats.org/officeDocument/2006/relationships/tags" Target="../tags/tag231.xml"/><Relationship Id="rId22" Type="http://schemas.openxmlformats.org/officeDocument/2006/relationships/tags" Target="../tags/tag239.xml"/><Relationship Id="rId27" Type="http://schemas.openxmlformats.org/officeDocument/2006/relationships/oleObject" Target="../embeddings/oleObject16.bin"/><Relationship Id="rId30" Type="http://schemas.openxmlformats.org/officeDocument/2006/relationships/oleObject" Target="../embeddings/oleObject18.bin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tags" Target="../tags/tag249.xml"/><Relationship Id="rId13" Type="http://schemas.openxmlformats.org/officeDocument/2006/relationships/image" Target="../media/image4.jpeg"/><Relationship Id="rId3" Type="http://schemas.openxmlformats.org/officeDocument/2006/relationships/tags" Target="../tags/tag244.xml"/><Relationship Id="rId7" Type="http://schemas.openxmlformats.org/officeDocument/2006/relationships/tags" Target="../tags/tag248.xml"/><Relationship Id="rId12" Type="http://schemas.openxmlformats.org/officeDocument/2006/relationships/oleObject" Target="../embeddings/oleObject19.bin"/><Relationship Id="rId2" Type="http://schemas.openxmlformats.org/officeDocument/2006/relationships/tags" Target="../tags/tag243.xml"/><Relationship Id="rId1" Type="http://schemas.openxmlformats.org/officeDocument/2006/relationships/vmlDrawing" Target="../drawings/vmlDrawing9.vml"/><Relationship Id="rId6" Type="http://schemas.openxmlformats.org/officeDocument/2006/relationships/tags" Target="../tags/tag247.xml"/><Relationship Id="rId11" Type="http://schemas.openxmlformats.org/officeDocument/2006/relationships/notesSlide" Target="../notesSlides/notesSlide3.xml"/><Relationship Id="rId5" Type="http://schemas.openxmlformats.org/officeDocument/2006/relationships/tags" Target="../tags/tag246.xml"/><Relationship Id="rId10" Type="http://schemas.openxmlformats.org/officeDocument/2006/relationships/slideLayout" Target="../slideLayouts/slideLayout2.xml"/><Relationship Id="rId4" Type="http://schemas.openxmlformats.org/officeDocument/2006/relationships/tags" Target="../tags/tag245.xml"/><Relationship Id="rId9" Type="http://schemas.openxmlformats.org/officeDocument/2006/relationships/tags" Target="../tags/tag250.xml"/><Relationship Id="rId14" Type="http://schemas.openxmlformats.org/officeDocument/2006/relationships/image" Target="../media/image1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>
            <a:spLocks noGrp="1" noChangeArrowheads="1"/>
          </p:cNvSpPr>
          <p:nvPr>
            <p:ph type="ctrTitle"/>
            <p:custDataLst>
              <p:tags r:id="rId2"/>
            </p:custDataLst>
          </p:nvPr>
        </p:nvSpPr>
        <p:spPr>
          <a:xfrm>
            <a:off x="555570" y="946116"/>
            <a:ext cx="7959834" cy="2984103"/>
          </a:xfrm>
        </p:spPr>
        <p:txBody>
          <a:bodyPr rtlCol="0">
            <a:noAutofit/>
          </a:bodyPr>
          <a:lstStyle/>
          <a:p>
            <a:pPr eaLnBrk="1" hangingPunct="1">
              <a:defRPr/>
            </a:pPr>
            <a:r>
              <a:rPr lang="ru-RU" sz="3600" b="1" dirty="0" smtClean="0">
                <a:solidFill>
                  <a:srgbClr val="984807"/>
                </a:solidFill>
                <a:latin typeface="Times New Roman" pitchFamily="18" charset="0"/>
                <a:cs typeface="Times New Roman" pitchFamily="18" charset="0"/>
              </a:rPr>
              <a:t>Факторы сдерживания развития бизнеса в законодательной и правовой сферах</a:t>
            </a:r>
          </a:p>
        </p:txBody>
      </p:sp>
      <p:graphicFrame>
        <p:nvGraphicFramePr>
          <p:cNvPr id="362498" name="Object 2"/>
          <p:cNvGraphicFramePr>
            <a:graphicFrameLocks noChangeAspect="1"/>
          </p:cNvGraphicFramePr>
          <p:nvPr/>
        </p:nvGraphicFramePr>
        <p:xfrm>
          <a:off x="6715140" y="5786454"/>
          <a:ext cx="2235200" cy="762000"/>
        </p:xfrm>
        <a:graphic>
          <a:graphicData uri="http://schemas.openxmlformats.org/presentationml/2006/ole">
            <p:oleObj spid="_x0000_s38914" name="Picture" r:id="rId6" imgW="1846465" imgH="638644" progId="Word.Picture.8">
              <p:embed/>
            </p:oleObj>
          </a:graphicData>
        </a:graphic>
      </p:graphicFrame>
      <p:sp>
        <p:nvSpPr>
          <p:cNvPr id="6" name="Rectangle 18"/>
          <p:cNvSpPr>
            <a:spLocks noChangeArrowheads="1"/>
          </p:cNvSpPr>
          <p:nvPr/>
        </p:nvSpPr>
        <p:spPr bwMode="auto">
          <a:xfrm>
            <a:off x="-6350" y="5214950"/>
            <a:ext cx="9144000" cy="317501"/>
          </a:xfrm>
          <a:prstGeom prst="rect">
            <a:avLst/>
          </a:prstGeom>
          <a:gradFill flip="none" rotWithShape="1">
            <a:gsLst>
              <a:gs pos="0">
                <a:srgbClr val="FFC000"/>
              </a:gs>
              <a:gs pos="13000">
                <a:srgbClr val="FFA800"/>
              </a:gs>
              <a:gs pos="28000">
                <a:srgbClr val="825600"/>
              </a:gs>
              <a:gs pos="42999">
                <a:srgbClr val="FFA800"/>
              </a:gs>
              <a:gs pos="58000">
                <a:srgbClr val="825600"/>
              </a:gs>
              <a:gs pos="72000">
                <a:srgbClr val="FFA800"/>
              </a:gs>
              <a:gs pos="87000">
                <a:srgbClr val="825600"/>
              </a:gs>
              <a:gs pos="100000">
                <a:srgbClr val="FFA800"/>
              </a:gs>
            </a:gsLst>
            <a:path path="circle">
              <a:fillToRect l="100000" t="100000"/>
            </a:path>
            <a:tileRect r="-100000" b="-100000"/>
          </a:gradFill>
          <a:ln w="9525">
            <a:noFill/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pPr>
              <a:defRPr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ctangle 17"/>
          <p:cNvSpPr txBox="1"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957213" y="544473"/>
            <a:ext cx="7229574" cy="10632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2000" b="1" dirty="0" smtClean="0">
                <a:solidFill>
                  <a:srgbClr val="984807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Заседание секции по развитию малого бизнеса Экспертного совета фракции Справедливая Россия в Государственной Думе Российской Федерации</a:t>
            </a:r>
          </a:p>
        </p:txBody>
      </p:sp>
      <p:sp>
        <p:nvSpPr>
          <p:cNvPr id="9" name="Rectangle 17"/>
          <p:cNvSpPr txBox="1"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5010157" y="3063870"/>
            <a:ext cx="3870377" cy="20447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lvl="0">
              <a:defRPr/>
            </a:pPr>
            <a:endParaRPr lang="ru-RU" sz="1400" dirty="0" smtClean="0">
              <a:solidFill>
                <a:srgbClr val="984807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lvl="0">
              <a:defRPr/>
            </a:pPr>
            <a:r>
              <a:rPr kumimoji="0" lang="ru-RU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984807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Лугачев Евгений</a:t>
            </a:r>
          </a:p>
          <a:p>
            <a:pPr lvl="0">
              <a:defRPr/>
            </a:pPr>
            <a:r>
              <a:rPr lang="ru-RU" sz="1400" dirty="0" smtClean="0">
                <a:solidFill>
                  <a:srgbClr val="984807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Эксперт «НИСИПП»</a:t>
            </a:r>
          </a:p>
          <a:p>
            <a:pPr lvl="0">
              <a:defRPr/>
            </a:pPr>
            <a:r>
              <a:rPr kumimoji="0" lang="ru-RU" sz="1400" i="0" u="none" strike="noStrike" kern="1200" cap="none" spc="0" normalizeH="0" baseline="0" noProof="0" dirty="0" smtClean="0">
                <a:ln>
                  <a:noFill/>
                </a:ln>
                <a:solidFill>
                  <a:srgbClr val="984807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Старший аналитик </a:t>
            </a:r>
            <a:r>
              <a:rPr lang="en-US" sz="1400" noProof="0" dirty="0" smtClean="0">
                <a:solidFill>
                  <a:srgbClr val="984807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O</a:t>
            </a:r>
            <a:r>
              <a:rPr lang="en-US" sz="1400" baseline="-25000" dirty="0" smtClean="0">
                <a:solidFill>
                  <a:srgbClr val="984807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2</a:t>
            </a:r>
            <a:r>
              <a:rPr lang="en-US" sz="1400" dirty="0" smtClean="0">
                <a:solidFill>
                  <a:srgbClr val="984807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Consulting</a:t>
            </a:r>
          </a:p>
          <a:p>
            <a:pPr lvl="0">
              <a:defRPr/>
            </a:pPr>
            <a:r>
              <a:rPr lang="en-US" sz="1400" dirty="0" smtClean="0">
                <a:solidFill>
                  <a:srgbClr val="984807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lugachev_e@o2consulting.ru +7 (</a:t>
            </a:r>
            <a:r>
              <a:rPr lang="ru-RU" sz="1400" dirty="0" smtClean="0">
                <a:solidFill>
                  <a:srgbClr val="984807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915</a:t>
            </a:r>
            <a:r>
              <a:rPr lang="en-US" sz="1400" dirty="0" smtClean="0">
                <a:solidFill>
                  <a:srgbClr val="984807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) </a:t>
            </a:r>
            <a:r>
              <a:rPr lang="ru-RU" sz="1400" dirty="0" smtClean="0">
                <a:solidFill>
                  <a:srgbClr val="984807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0636083</a:t>
            </a:r>
            <a:endParaRPr kumimoji="0" lang="en-US" sz="1600" i="0" u="none" strike="noStrike" kern="1200" cap="none" spc="0" normalizeH="0" baseline="0" noProof="0" dirty="0" smtClean="0">
              <a:ln>
                <a:noFill/>
              </a:ln>
              <a:solidFill>
                <a:srgbClr val="984807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pic>
        <p:nvPicPr>
          <p:cNvPr id="11" name="Picture 8" descr="http://o2consulting.ru/workspace/i/logo.pn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33398" y="5875371"/>
            <a:ext cx="3956037" cy="65723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Заголовок 1"/>
          <p:cNvSpPr>
            <a:spLocks noGrp="1"/>
          </p:cNvSpPr>
          <p:nvPr>
            <p:ph type="ctrTitle"/>
          </p:nvPr>
        </p:nvSpPr>
        <p:spPr>
          <a:xfrm>
            <a:off x="482544" y="106317"/>
            <a:ext cx="8280400" cy="1163641"/>
          </a:xfrm>
        </p:spPr>
        <p:txBody>
          <a:bodyPr/>
          <a:lstStyle/>
          <a:p>
            <a:pPr algn="ctr"/>
            <a:r>
              <a:rPr lang="ru-RU" sz="3600" b="1" dirty="0" smtClean="0">
                <a:solidFill>
                  <a:srgbClr val="984807"/>
                </a:solidFill>
                <a:latin typeface="Times New Roman" pitchFamily="18" charset="0"/>
                <a:cs typeface="Times New Roman" pitchFamily="18" charset="0"/>
              </a:rPr>
              <a:t>Спасибо за внимание!</a:t>
            </a:r>
          </a:p>
        </p:txBody>
      </p:sp>
      <p:graphicFrame>
        <p:nvGraphicFramePr>
          <p:cNvPr id="4098" name="Object 1"/>
          <p:cNvGraphicFramePr>
            <a:graphicFrameLocks noChangeAspect="1"/>
          </p:cNvGraphicFramePr>
          <p:nvPr/>
        </p:nvGraphicFramePr>
        <p:xfrm>
          <a:off x="6500826" y="5857892"/>
          <a:ext cx="2236788" cy="773112"/>
        </p:xfrm>
        <a:graphic>
          <a:graphicData uri="http://schemas.openxmlformats.org/presentationml/2006/ole">
            <p:oleObj spid="_x0000_s131074" name="Picture" r:id="rId3" imgW="1846465" imgH="638644" progId="Word.Picture.8">
              <p:embed/>
            </p:oleObj>
          </a:graphicData>
        </a:graphic>
      </p:graphicFrame>
      <p:sp>
        <p:nvSpPr>
          <p:cNvPr id="1031" name="Rectangle 18"/>
          <p:cNvSpPr>
            <a:spLocks noChangeArrowheads="1"/>
          </p:cNvSpPr>
          <p:nvPr/>
        </p:nvSpPr>
        <p:spPr bwMode="auto">
          <a:xfrm>
            <a:off x="0" y="1274733"/>
            <a:ext cx="9144000" cy="317501"/>
          </a:xfrm>
          <a:prstGeom prst="rect">
            <a:avLst/>
          </a:prstGeom>
          <a:gradFill flip="none" rotWithShape="1">
            <a:gsLst>
              <a:gs pos="0">
                <a:srgbClr val="FFC000"/>
              </a:gs>
              <a:gs pos="13000">
                <a:srgbClr val="FFA800"/>
              </a:gs>
              <a:gs pos="28000">
                <a:srgbClr val="825600"/>
              </a:gs>
              <a:gs pos="42999">
                <a:srgbClr val="FFA800"/>
              </a:gs>
              <a:gs pos="58000">
                <a:srgbClr val="825600"/>
              </a:gs>
              <a:gs pos="72000">
                <a:srgbClr val="FFA800"/>
              </a:gs>
              <a:gs pos="87000">
                <a:srgbClr val="825600"/>
              </a:gs>
              <a:gs pos="100000">
                <a:srgbClr val="FFA800"/>
              </a:gs>
            </a:gsLst>
            <a:path path="circle">
              <a:fillToRect l="100000" t="100000"/>
            </a:path>
            <a:tileRect r="-100000" b="-100000"/>
          </a:gradFill>
          <a:ln w="9525">
            <a:noFill/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latin typeface="Calibri" pitchFamily="34" charset="0"/>
              <a:cs typeface="+mn-cs"/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 bwMode="auto">
          <a:xfrm>
            <a:off x="0" y="1603350"/>
            <a:ext cx="9144000" cy="11636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ru-RU" sz="2800" b="1" dirty="0" smtClean="0">
                <a:solidFill>
                  <a:srgbClr val="00519A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Услуги и аналитические продукты для банков и ОИВ</a:t>
            </a:r>
          </a:p>
        </p:txBody>
      </p:sp>
      <p:pic>
        <p:nvPicPr>
          <p:cNvPr id="9" name="Picture 8" descr="http://o2consulting.ru/workspace/i/logo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74648" y="5948397"/>
            <a:ext cx="3211038" cy="533464"/>
          </a:xfrm>
          <a:prstGeom prst="rect">
            <a:avLst/>
          </a:prstGeom>
          <a:noFill/>
        </p:spPr>
      </p:pic>
      <p:sp>
        <p:nvSpPr>
          <p:cNvPr id="11" name="Содержимое 2"/>
          <p:cNvSpPr txBox="1">
            <a:spLocks/>
          </p:cNvSpPr>
          <p:nvPr/>
        </p:nvSpPr>
        <p:spPr>
          <a:xfrm>
            <a:off x="190440" y="2589201"/>
            <a:ext cx="8726607" cy="31092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285750" lvl="0" indent="-28575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ru-RU" dirty="0" smtClean="0">
                <a:solidFill>
                  <a:srgbClr val="00519A"/>
                </a:solidFill>
                <a:latin typeface="Times New Roman" pitchFamily="18" charset="0"/>
                <a:cs typeface="Times New Roman" pitchFamily="18" charset="0"/>
              </a:rPr>
              <a:t>Услуги по разработке мер поддержки МСП для банков и ОИВ</a:t>
            </a:r>
          </a:p>
          <a:p>
            <a:pPr marL="285750" lvl="0" indent="-28575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ru-RU" dirty="0" smtClean="0">
                <a:solidFill>
                  <a:srgbClr val="00519A"/>
                </a:solidFill>
                <a:latin typeface="Times New Roman" pitchFamily="18" charset="0"/>
                <a:cs typeface="Times New Roman" pitchFamily="18" charset="0"/>
              </a:rPr>
              <a:t>Услуги по развитию инновационной инфраструктуры</a:t>
            </a:r>
          </a:p>
          <a:p>
            <a:pPr marL="285750" lvl="0" indent="-28575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ru-RU" dirty="0" smtClean="0">
                <a:solidFill>
                  <a:srgbClr val="00519A"/>
                </a:solidFill>
                <a:latin typeface="Times New Roman" pitchFamily="18" charset="0"/>
                <a:cs typeface="Times New Roman" pitchFamily="18" charset="0"/>
              </a:rPr>
              <a:t>Проведение оценки регулирующего воздействия</a:t>
            </a:r>
          </a:p>
          <a:p>
            <a:pPr marL="285750" lvl="0" indent="-28575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ru-RU" dirty="0" smtClean="0">
                <a:solidFill>
                  <a:srgbClr val="C00000"/>
                </a:solidFill>
                <a:latin typeface="Etelka Light Pro" pitchFamily="50" charset="0"/>
                <a:cs typeface="Arial" pitchFamily="34" charset="0"/>
              </a:rPr>
              <a:t>Издание ежеквартального мониторинга МСП в разрезе видов деятельности, регионов и городов  (</a:t>
            </a:r>
            <a:r>
              <a:rPr lang="en-US" dirty="0" smtClean="0">
                <a:solidFill>
                  <a:srgbClr val="C00000"/>
                </a:solidFill>
                <a:latin typeface="Etelka Light Pro" pitchFamily="50" charset="0"/>
                <a:cs typeface="Arial" pitchFamily="34" charset="0"/>
              </a:rPr>
              <a:t>NEW)</a:t>
            </a:r>
            <a:endParaRPr lang="ru-RU" dirty="0">
              <a:solidFill>
                <a:srgbClr val="C00000"/>
              </a:solidFill>
              <a:latin typeface="Etelka Light Pro" pitchFamily="50" charset="0"/>
              <a:cs typeface="Arial" pitchFamily="34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5" name="Объект 54" hidden="1"/>
          <p:cNvGraphicFramePr>
            <a:graphicFrameLocks noChangeAspect="1"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p:oleObj spid="_x0000_s116738" name="think-cell Slide" r:id="rId14" imgW="360" imgH="360" progId="">
              <p:embed/>
            </p:oleObj>
          </a:graphicData>
        </a:graphic>
      </p:graphicFrame>
      <p:sp>
        <p:nvSpPr>
          <p:cNvPr id="54" name="Прямоугольник 53" hidden="1"/>
          <p:cNvSpPr/>
          <p:nvPr>
            <p:custDataLst>
              <p:tags r:id="rId2"/>
            </p:custDataLst>
          </p:nvPr>
        </p:nvSpPr>
        <p:spPr bwMode="auto">
          <a:xfrm>
            <a:off x="0" y="0"/>
            <a:ext cx="158750" cy="158750"/>
          </a:xfrm>
          <a:prstGeom prst="rect">
            <a:avLst/>
          </a:prstGeom>
          <a:solidFill>
            <a:schemeClr val="accent1"/>
          </a:solidFill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rtlCol="0" anchor="ctr" anchorCtr="0">
            <a:noAutofit/>
          </a:bodyPr>
          <a:lstStyle/>
          <a:p>
            <a:pPr algn="ctr"/>
            <a:endParaRPr lang="ru-RU" sz="1200" dirty="0"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138" name="Арка 137"/>
          <p:cNvSpPr/>
          <p:nvPr>
            <p:custDataLst>
              <p:tags r:id="rId3"/>
            </p:custDataLst>
          </p:nvPr>
        </p:nvSpPr>
        <p:spPr>
          <a:xfrm>
            <a:off x="-5544194" y="13071"/>
            <a:ext cx="7559074" cy="7103742"/>
          </a:xfrm>
          <a:prstGeom prst="blockArc">
            <a:avLst>
              <a:gd name="adj1" fmla="val 18275625"/>
              <a:gd name="adj2" fmla="val 3323438"/>
              <a:gd name="adj3" fmla="val 10"/>
            </a:avLst>
          </a:prstGeom>
          <a:solidFill>
            <a:schemeClr val="accent6">
              <a:lumMod val="75000"/>
            </a:schemeClr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60000"/>
              <a:hueOff val="0"/>
              <a:satOff val="0"/>
              <a:lumOff val="0"/>
              <a:alphaOff val="0"/>
            </a:schemeClr>
          </a:lnRef>
          <a:fillRef idx="0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Прямоугольник 25"/>
          <p:cNvSpPr/>
          <p:nvPr>
            <p:custDataLst>
              <p:tags r:id="rId4"/>
            </p:custDataLst>
          </p:nvPr>
        </p:nvSpPr>
        <p:spPr>
          <a:xfrm>
            <a:off x="657234" y="6357958"/>
            <a:ext cx="8515404" cy="50004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 defTabSz="941388" fontAlgn="auto">
              <a:spcBef>
                <a:spcPts val="0"/>
              </a:spcBef>
              <a:spcAft>
                <a:spcPts val="0"/>
              </a:spcAft>
              <a:tabLst>
                <a:tab pos="8159750" algn="l"/>
              </a:tabLst>
              <a:defRPr/>
            </a:pPr>
            <a:endParaRPr lang="ru-RU" sz="1000" dirty="0" smtClean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" name="Прямоугольник 37"/>
          <p:cNvSpPr/>
          <p:nvPr>
            <p:custDataLst>
              <p:tags r:id="rId5"/>
            </p:custDataLst>
          </p:nvPr>
        </p:nvSpPr>
        <p:spPr>
          <a:xfrm>
            <a:off x="774648" y="-3222"/>
            <a:ext cx="6353262" cy="9087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 smtClean="0">
                <a:solidFill>
                  <a:srgbClr val="984807"/>
                </a:solidFill>
                <a:latin typeface="Times New Roman" pitchFamily="18" charset="0"/>
                <a:cs typeface="Times New Roman" pitchFamily="18" charset="0"/>
              </a:rPr>
              <a:t>Структура выступления</a:t>
            </a:r>
          </a:p>
        </p:txBody>
      </p:sp>
      <p:pic>
        <p:nvPicPr>
          <p:cNvPr id="10" name="Picture 6" descr="nisse"/>
          <p:cNvPicPr>
            <a:picLocks noChangeAspect="1" noChangeArrowheads="1"/>
          </p:cNvPicPr>
          <p:nvPr>
            <p:custDataLst>
              <p:tags r:id="rId6"/>
            </p:custDataLst>
          </p:nvPr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7143750" y="214313"/>
            <a:ext cx="1801813" cy="6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Rectangle 10"/>
          <p:cNvSpPr>
            <a:spLocks noChangeArrowheads="1"/>
          </p:cNvSpPr>
          <p:nvPr>
            <p:custDataLst>
              <p:tags r:id="rId7"/>
            </p:custDataLst>
          </p:nvPr>
        </p:nvSpPr>
        <p:spPr bwMode="auto">
          <a:xfrm flipH="1">
            <a:off x="0" y="0"/>
            <a:ext cx="609600" cy="6858000"/>
          </a:xfrm>
          <a:prstGeom prst="rect">
            <a:avLst/>
          </a:prstGeom>
          <a:gradFill rotWithShape="0">
            <a:gsLst>
              <a:gs pos="0">
                <a:srgbClr val="FFC000"/>
              </a:gs>
              <a:gs pos="13000">
                <a:srgbClr val="FFA800"/>
              </a:gs>
              <a:gs pos="28000">
                <a:srgbClr val="825600"/>
              </a:gs>
              <a:gs pos="42999">
                <a:srgbClr val="FFA800"/>
              </a:gs>
              <a:gs pos="58000">
                <a:srgbClr val="825600"/>
              </a:gs>
              <a:gs pos="72000">
                <a:srgbClr val="FFA800"/>
              </a:gs>
              <a:gs pos="87000">
                <a:srgbClr val="825600"/>
              </a:gs>
              <a:gs pos="100000">
                <a:srgbClr val="FFA800"/>
              </a:gs>
            </a:gsLst>
            <a:lin ang="5400000"/>
          </a:gradFill>
          <a:ln w="9525">
            <a:noFill/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2"/>
          <p:cNvSpPr txBox="1">
            <a:spLocks noChangeArrowheads="1"/>
          </p:cNvSpPr>
          <p:nvPr>
            <p:custDataLst>
              <p:tags r:id="rId8"/>
            </p:custDataLst>
          </p:nvPr>
        </p:nvSpPr>
        <p:spPr bwMode="auto">
          <a:xfrm>
            <a:off x="0" y="6468927"/>
            <a:ext cx="64291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pic>
        <p:nvPicPr>
          <p:cNvPr id="133" name="Picture 8" descr="http://o2consulting.ru/workspace/i/logo.png"/>
          <p:cNvPicPr>
            <a:picLocks noChangeAspect="1" noChangeArrowheads="1"/>
          </p:cNvPicPr>
          <p:nvPr>
            <p:custDataLst>
              <p:tags r:id="rId9"/>
            </p:custDataLst>
          </p:nvPr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7177529" y="6556874"/>
            <a:ext cx="1812544" cy="301126"/>
          </a:xfrm>
          <a:prstGeom prst="rect">
            <a:avLst/>
          </a:prstGeom>
          <a:noFill/>
        </p:spPr>
      </p:pic>
      <p:sp>
        <p:nvSpPr>
          <p:cNvPr id="116" name="Прямоугольник 115"/>
          <p:cNvSpPr/>
          <p:nvPr>
            <p:custDataLst>
              <p:tags r:id="rId10"/>
            </p:custDataLst>
          </p:nvPr>
        </p:nvSpPr>
        <p:spPr>
          <a:xfrm>
            <a:off x="2535147" y="3011153"/>
            <a:ext cx="6608853" cy="8356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 smtClean="0">
                <a:solidFill>
                  <a:srgbClr val="984807"/>
                </a:solidFill>
                <a:latin typeface="Times New Roman" pitchFamily="18" charset="0"/>
                <a:cs typeface="Times New Roman" pitchFamily="18" charset="0"/>
              </a:rPr>
              <a:t>Законодательные изменения, вступившие в силу</a:t>
            </a:r>
          </a:p>
        </p:txBody>
      </p:sp>
      <p:sp>
        <p:nvSpPr>
          <p:cNvPr id="136" name="Прямоугольник 135"/>
          <p:cNvSpPr/>
          <p:nvPr>
            <p:custDataLst>
              <p:tags r:id="rId11"/>
            </p:custDataLst>
          </p:nvPr>
        </p:nvSpPr>
        <p:spPr>
          <a:xfrm>
            <a:off x="2106391" y="4820599"/>
            <a:ext cx="6353262" cy="9087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 smtClean="0">
                <a:solidFill>
                  <a:srgbClr val="984807"/>
                </a:solidFill>
                <a:latin typeface="Times New Roman" pitchFamily="18" charset="0"/>
                <a:cs typeface="Times New Roman" pitchFamily="18" charset="0"/>
              </a:rPr>
              <a:t>Законодательные изменения, которые вступят и могут вступить в силу</a:t>
            </a:r>
          </a:p>
        </p:txBody>
      </p:sp>
      <p:pic>
        <p:nvPicPr>
          <p:cNvPr id="116740" name="Picture 4"/>
          <p:cNvPicPr>
            <a:picLocks noChangeAspect="1" noChangeArrowheads="1"/>
          </p:cNvPicPr>
          <p:nvPr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1445130" y="2987664"/>
            <a:ext cx="907452" cy="900000"/>
          </a:xfrm>
          <a:prstGeom prst="ellipse">
            <a:avLst/>
          </a:prstGeom>
          <a:ln w="19050" cap="rnd">
            <a:solidFill>
              <a:srgbClr val="E46C0A"/>
            </a:solidFill>
          </a:ln>
          <a:effectLst/>
        </p:spPr>
      </p:pic>
      <p:pic>
        <p:nvPicPr>
          <p:cNvPr id="116741" name="Picture 5"/>
          <p:cNvPicPr>
            <a:picLocks noChangeAspect="1" noChangeArrowheads="1"/>
          </p:cNvPicPr>
          <p:nvPr/>
        </p:nvPicPr>
        <p:blipFill>
          <a:blip r:embed="rId18" cstate="print"/>
          <a:srcRect/>
          <a:stretch>
            <a:fillRect/>
          </a:stretch>
        </p:blipFill>
        <p:spPr bwMode="auto">
          <a:xfrm>
            <a:off x="1066752" y="4816494"/>
            <a:ext cx="897984" cy="900000"/>
          </a:xfrm>
          <a:prstGeom prst="ellipse">
            <a:avLst/>
          </a:prstGeom>
          <a:ln w="19050" cap="rnd">
            <a:solidFill>
              <a:srgbClr val="E46C0A"/>
            </a:solidFill>
          </a:ln>
          <a:effectLst/>
        </p:spPr>
      </p:pic>
      <p:sp>
        <p:nvSpPr>
          <p:cNvPr id="25" name="Прямоугольник 24"/>
          <p:cNvSpPr/>
          <p:nvPr>
            <p:custDataLst>
              <p:tags r:id="rId12"/>
            </p:custDataLst>
          </p:nvPr>
        </p:nvSpPr>
        <p:spPr>
          <a:xfrm>
            <a:off x="1979577" y="1096273"/>
            <a:ext cx="6097671" cy="9087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 smtClean="0">
                <a:solidFill>
                  <a:srgbClr val="984807"/>
                </a:solidFill>
                <a:latin typeface="Times New Roman" pitchFamily="18" charset="0"/>
                <a:cs typeface="Times New Roman" pitchFamily="18" charset="0"/>
              </a:rPr>
              <a:t>Динамика развития малого и среднего предпринимательства РФ</a:t>
            </a:r>
          </a:p>
        </p:txBody>
      </p:sp>
      <p:pic>
        <p:nvPicPr>
          <p:cNvPr id="116742" name="Picture 6"/>
          <p:cNvPicPr>
            <a:picLocks noChangeAspect="1" noChangeArrowheads="1"/>
          </p:cNvPicPr>
          <p:nvPr/>
        </p:nvPicPr>
        <p:blipFill>
          <a:blip r:embed="rId19" cstate="print"/>
          <a:srcRect/>
          <a:stretch>
            <a:fillRect/>
          </a:stretch>
        </p:blipFill>
        <p:spPr bwMode="auto">
          <a:xfrm>
            <a:off x="884187" y="1092168"/>
            <a:ext cx="900000" cy="966667"/>
          </a:xfrm>
          <a:prstGeom prst="ellipse">
            <a:avLst/>
          </a:prstGeom>
          <a:ln w="19050" cap="rnd">
            <a:solidFill>
              <a:srgbClr val="E46C0A"/>
            </a:solidFill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5" name="Объект 54" hidden="1"/>
          <p:cNvGraphicFramePr>
            <a:graphicFrameLocks noChangeAspect="1"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p:oleObj spid="_x0000_s122882" name="think-cell Slide" r:id="rId63" imgW="360" imgH="360" progId="">
              <p:embed/>
            </p:oleObj>
          </a:graphicData>
        </a:graphic>
      </p:graphicFrame>
      <p:sp>
        <p:nvSpPr>
          <p:cNvPr id="54" name="Прямоугольник 53" hidden="1"/>
          <p:cNvSpPr/>
          <p:nvPr>
            <p:custDataLst>
              <p:tags r:id="rId2"/>
            </p:custDataLst>
          </p:nvPr>
        </p:nvSpPr>
        <p:spPr bwMode="auto">
          <a:xfrm>
            <a:off x="0" y="0"/>
            <a:ext cx="158750" cy="158750"/>
          </a:xfrm>
          <a:prstGeom prst="rect">
            <a:avLst/>
          </a:prstGeom>
          <a:solidFill>
            <a:schemeClr val="accent1"/>
          </a:solidFill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rtlCol="0" anchor="ctr" anchorCtr="0">
            <a:noAutofit/>
          </a:bodyPr>
          <a:lstStyle/>
          <a:p>
            <a:pPr algn="ctr"/>
            <a:endParaRPr lang="ru-RU" sz="1200" dirty="0"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15" name="Rectangle 10"/>
          <p:cNvSpPr>
            <a:spLocks noChangeArrowheads="1"/>
          </p:cNvSpPr>
          <p:nvPr>
            <p:custDataLst>
              <p:tags r:id="rId3"/>
            </p:custDataLst>
          </p:nvPr>
        </p:nvSpPr>
        <p:spPr bwMode="auto">
          <a:xfrm flipH="1">
            <a:off x="0" y="0"/>
            <a:ext cx="609600" cy="6858000"/>
          </a:xfrm>
          <a:prstGeom prst="rect">
            <a:avLst/>
          </a:prstGeom>
          <a:gradFill rotWithShape="0">
            <a:gsLst>
              <a:gs pos="0">
                <a:srgbClr val="FFC000"/>
              </a:gs>
              <a:gs pos="13000">
                <a:srgbClr val="FFA800"/>
              </a:gs>
              <a:gs pos="28000">
                <a:srgbClr val="825600"/>
              </a:gs>
              <a:gs pos="42999">
                <a:srgbClr val="FFA800"/>
              </a:gs>
              <a:gs pos="58000">
                <a:srgbClr val="825600"/>
              </a:gs>
              <a:gs pos="72000">
                <a:srgbClr val="FFA800"/>
              </a:gs>
              <a:gs pos="87000">
                <a:srgbClr val="825600"/>
              </a:gs>
              <a:gs pos="100000">
                <a:srgbClr val="FFA800"/>
              </a:gs>
            </a:gsLst>
            <a:lin ang="5400000"/>
          </a:gradFill>
          <a:ln w="9525">
            <a:noFill/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Прямоугольник 25"/>
          <p:cNvSpPr/>
          <p:nvPr>
            <p:custDataLst>
              <p:tags r:id="rId4"/>
            </p:custDataLst>
          </p:nvPr>
        </p:nvSpPr>
        <p:spPr>
          <a:xfrm>
            <a:off x="628596" y="6357958"/>
            <a:ext cx="8515404" cy="50004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defTabSz="941388" fontAlgn="auto">
              <a:spcBef>
                <a:spcPts val="0"/>
              </a:spcBef>
              <a:spcAft>
                <a:spcPts val="0"/>
              </a:spcAft>
              <a:tabLst>
                <a:tab pos="8159750" algn="l"/>
              </a:tabLst>
              <a:defRPr/>
            </a:pPr>
            <a:r>
              <a:rPr lang="ru-RU" sz="1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* в т.ч. ИП</a:t>
            </a:r>
          </a:p>
          <a:p>
            <a:pPr defTabSz="941388" fontAlgn="auto">
              <a:spcBef>
                <a:spcPts val="0"/>
              </a:spcBef>
              <a:spcAft>
                <a:spcPts val="0"/>
              </a:spcAft>
              <a:tabLst>
                <a:tab pos="8159750" algn="l"/>
              </a:tabLst>
              <a:defRPr/>
            </a:pPr>
            <a:r>
              <a:rPr lang="ru-RU" sz="1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Источники: оценка АНО «НИСИПП» на основе данных Росстат</a:t>
            </a:r>
          </a:p>
        </p:txBody>
      </p:sp>
      <p:sp>
        <p:nvSpPr>
          <p:cNvPr id="38" name="Прямоугольник 37"/>
          <p:cNvSpPr/>
          <p:nvPr>
            <p:custDataLst>
              <p:tags r:id="rId5"/>
            </p:custDataLst>
          </p:nvPr>
        </p:nvSpPr>
        <p:spPr>
          <a:xfrm>
            <a:off x="628596" y="-3222"/>
            <a:ext cx="6316749" cy="9087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 smtClean="0">
                <a:solidFill>
                  <a:srgbClr val="984807"/>
                </a:solidFill>
                <a:latin typeface="Times New Roman" pitchFamily="18" charset="0"/>
                <a:cs typeface="Times New Roman" pitchFamily="18" charset="0"/>
              </a:rPr>
              <a:t>Динамика развития МСП РФ (1</a:t>
            </a:r>
            <a:r>
              <a:rPr lang="en-US" sz="2000" b="1" dirty="0" smtClean="0">
                <a:solidFill>
                  <a:srgbClr val="984807"/>
                </a:solidFill>
                <a:latin typeface="Times New Roman" pitchFamily="18" charset="0"/>
                <a:cs typeface="Times New Roman" pitchFamily="18" charset="0"/>
              </a:rPr>
              <a:t>/</a:t>
            </a:r>
            <a:r>
              <a:rPr lang="ru-RU" sz="2000" b="1" dirty="0" smtClean="0">
                <a:solidFill>
                  <a:srgbClr val="984807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000" b="1" dirty="0" smtClean="0">
                <a:solidFill>
                  <a:srgbClr val="984807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ru-RU" sz="2000" b="1" dirty="0" smtClean="0">
              <a:solidFill>
                <a:srgbClr val="984807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 smtClean="0">
                <a:solidFill>
                  <a:srgbClr val="984807"/>
                </a:solidFill>
                <a:latin typeface="Times New Roman" pitchFamily="18" charset="0"/>
                <a:cs typeface="Times New Roman" pitchFamily="18" charset="0"/>
              </a:rPr>
              <a:t>Наблюдается негативная динамика численности МСП </a:t>
            </a:r>
          </a:p>
        </p:txBody>
      </p:sp>
      <p:pic>
        <p:nvPicPr>
          <p:cNvPr id="14" name="Picture 6" descr="nisse"/>
          <p:cNvPicPr>
            <a:picLocks noChangeAspect="1" noChangeArrowheads="1"/>
          </p:cNvPicPr>
          <p:nvPr>
            <p:custDataLst>
              <p:tags r:id="rId6"/>
            </p:custDataLst>
          </p:nvPr>
        </p:nvPicPr>
        <p:blipFill>
          <a:blip r:embed="rId64" cstate="print"/>
          <a:srcRect/>
          <a:stretch>
            <a:fillRect/>
          </a:stretch>
        </p:blipFill>
        <p:spPr bwMode="auto">
          <a:xfrm>
            <a:off x="7143750" y="214313"/>
            <a:ext cx="1801813" cy="6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TextBox 12"/>
          <p:cNvSpPr txBox="1">
            <a:spLocks noChangeArrowheads="1"/>
          </p:cNvSpPr>
          <p:nvPr>
            <p:custDataLst>
              <p:tags r:id="rId7"/>
            </p:custDataLst>
          </p:nvPr>
        </p:nvSpPr>
        <p:spPr bwMode="auto">
          <a:xfrm>
            <a:off x="0" y="6468927"/>
            <a:ext cx="64291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3</a:t>
            </a:r>
          </a:p>
        </p:txBody>
      </p:sp>
      <p:sp>
        <p:nvSpPr>
          <p:cNvPr id="35" name="Скругленный прямоугольник 34"/>
          <p:cNvSpPr/>
          <p:nvPr>
            <p:custDataLst>
              <p:tags r:id="rId8"/>
            </p:custDataLst>
          </p:nvPr>
        </p:nvSpPr>
        <p:spPr>
          <a:xfrm>
            <a:off x="4973643" y="1311246"/>
            <a:ext cx="3763964" cy="2117754"/>
          </a:xfrm>
          <a:prstGeom prst="roundRect">
            <a:avLst/>
          </a:prstGeom>
          <a:noFill/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61950" indent="-276225" algn="just">
              <a:buFont typeface="Wingdings" pitchFamily="2" charset="2"/>
              <a:buChar char="Ø"/>
            </a:pPr>
            <a:endParaRPr lang="ru-RU" sz="1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extBox 19"/>
          <p:cNvSpPr txBox="1"/>
          <p:nvPr>
            <p:custDataLst>
              <p:tags r:id="rId9"/>
            </p:custDataLst>
          </p:nvPr>
        </p:nvSpPr>
        <p:spPr>
          <a:xfrm>
            <a:off x="4791078" y="1251224"/>
            <a:ext cx="41624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По итогам 2013 г. в половине федеральных округов наблюдалось падение числа МСП*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3" name="Объект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4112317884"/>
              </p:ext>
            </p:extLst>
          </p:nvPr>
        </p:nvGraphicFramePr>
        <p:xfrm>
          <a:off x="4737100" y="2270125"/>
          <a:ext cx="4267290" cy="2248020"/>
        </p:xfrm>
        <a:graphic>
          <a:graphicData uri="http://schemas.openxmlformats.org/presentationml/2006/ole">
            <p:oleObj spid="_x0000_s122883" name="Диаграмма" r:id="rId65" imgW="4267290" imgH="2248020" progId="MSGraph.Chart.8">
              <p:embed followColorScheme="full"/>
            </p:oleObj>
          </a:graphicData>
        </a:graphic>
      </p:graphicFrame>
      <p:cxnSp>
        <p:nvCxnSpPr>
          <p:cNvPr id="228" name="Прямая соединительная линия 227"/>
          <p:cNvCxnSpPr/>
          <p:nvPr>
            <p:custDataLst>
              <p:tags r:id="rId10"/>
            </p:custDataLst>
          </p:nvPr>
        </p:nvCxnSpPr>
        <p:spPr bwMode="auto">
          <a:xfrm>
            <a:off x="4832350" y="2955925"/>
            <a:ext cx="1844675" cy="0"/>
          </a:xfrm>
          <a:prstGeom prst="line">
            <a:avLst/>
          </a:prstGeom>
          <a:ln w="9525">
            <a:solidFill>
              <a:schemeClr val="tx1"/>
            </a:solidFill>
            <a:prstDash val="lgDash"/>
            <a:headEnd type="none"/>
            <a:tailEnd type="none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9" name="Прямая соединительная линия 228"/>
          <p:cNvCxnSpPr/>
          <p:nvPr>
            <p:custDataLst>
              <p:tags r:id="rId11"/>
            </p:custDataLst>
          </p:nvPr>
        </p:nvCxnSpPr>
        <p:spPr bwMode="auto">
          <a:xfrm>
            <a:off x="7045325" y="2955925"/>
            <a:ext cx="1854200" cy="0"/>
          </a:xfrm>
          <a:prstGeom prst="line">
            <a:avLst/>
          </a:prstGeom>
          <a:ln w="9525">
            <a:solidFill>
              <a:schemeClr val="tx1"/>
            </a:solidFill>
            <a:prstDash val="lgDash"/>
            <a:headEnd type="none"/>
            <a:tailEnd type="none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Прямоугольник 28"/>
          <p:cNvSpPr/>
          <p:nvPr>
            <p:custDataLst>
              <p:tags r:id="rId12"/>
            </p:custDataLst>
          </p:nvPr>
        </p:nvSpPr>
        <p:spPr bwMode="auto">
          <a:xfrm>
            <a:off x="7924800" y="2243137"/>
            <a:ext cx="358775" cy="182562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20637" tIns="0" rIns="20637" bIns="0" rtlCol="0" anchor="b" anchorCtr="0">
            <a:noAutofit/>
          </a:bodyPr>
          <a:lstStyle/>
          <a:p>
            <a:pPr algn="ctr"/>
            <a:fld id="{E8C2829B-FA10-4F4D-BB7A-A1980330C0A0}" type="datetime'''''''''''''''''''''''''1'''',8''''''''''''%'''''''''''''''">
              <a:rPr lang="en-US" sz="1200" smtClean="0">
                <a:solidFill>
                  <a:schemeClr val="tx1"/>
                </a:solidFill>
                <a:latin typeface="Times New Roman"/>
                <a:cs typeface="Times New Roman"/>
                <a:sym typeface="Times New Roman"/>
              </a:rPr>
              <a:pPr algn="ctr"/>
              <a:t>1,8%</a:t>
            </a:fld>
            <a:endParaRPr lang="ru-RU" sz="1200" dirty="0">
              <a:solidFill>
                <a:schemeClr val="tx1"/>
              </a:solidFill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32" name="Прямоугольник 31"/>
          <p:cNvSpPr/>
          <p:nvPr>
            <p:custDataLst>
              <p:tags r:id="rId13"/>
            </p:custDataLst>
          </p:nvPr>
        </p:nvSpPr>
        <p:spPr bwMode="auto">
          <a:xfrm>
            <a:off x="7510462" y="2262187"/>
            <a:ext cx="358775" cy="182562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20637" tIns="0" rIns="20637" bIns="0" rtlCol="0" anchor="b" anchorCtr="0">
            <a:noAutofit/>
          </a:bodyPr>
          <a:lstStyle/>
          <a:p>
            <a:pPr algn="ctr"/>
            <a:fld id="{6BA45298-B9E3-45FB-8E6B-F225E0E3D297}" type="datetime'''''1'''''''''''''''',7''''''%'''''''''''">
              <a:rPr lang="en-US" sz="1200" smtClean="0">
                <a:solidFill>
                  <a:schemeClr val="tx1"/>
                </a:solidFill>
                <a:latin typeface="Times New Roman"/>
                <a:cs typeface="Times New Roman"/>
                <a:sym typeface="Times New Roman"/>
              </a:rPr>
              <a:pPr algn="ctr"/>
              <a:t>1,7%</a:t>
            </a:fld>
            <a:endParaRPr lang="ru-RU" sz="1200" dirty="0">
              <a:solidFill>
                <a:schemeClr val="tx1"/>
              </a:solidFill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28" name="Прямоугольник 27"/>
          <p:cNvSpPr/>
          <p:nvPr>
            <p:custDataLst>
              <p:tags r:id="rId14"/>
            </p:custDataLst>
          </p:nvPr>
        </p:nvSpPr>
        <p:spPr bwMode="auto">
          <a:xfrm>
            <a:off x="8339137" y="2157412"/>
            <a:ext cx="358775" cy="182562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20637" tIns="0" rIns="20637" bIns="0" rtlCol="0" anchor="b" anchorCtr="0">
            <a:noAutofit/>
          </a:bodyPr>
          <a:lstStyle/>
          <a:p>
            <a:pPr algn="ctr"/>
            <a:fld id="{8A2A0C8F-BEDF-4AD2-9CA1-5FCB508DB212}" type="datetime'''2,2''''%'''''''''''''">
              <a:rPr lang="en-US" sz="1200" smtClean="0">
                <a:solidFill>
                  <a:schemeClr val="tx1"/>
                </a:solidFill>
                <a:latin typeface="Times New Roman"/>
                <a:cs typeface="Times New Roman"/>
                <a:sym typeface="Times New Roman"/>
              </a:rPr>
              <a:pPr algn="ctr"/>
              <a:t>2,2%</a:t>
            </a:fld>
            <a:endParaRPr lang="ru-RU" sz="1200" dirty="0">
              <a:solidFill>
                <a:schemeClr val="tx1"/>
              </a:solidFill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27" name="Прямоугольник 26"/>
          <p:cNvSpPr/>
          <p:nvPr>
            <p:custDataLst>
              <p:tags r:id="rId15"/>
            </p:custDataLst>
          </p:nvPr>
        </p:nvSpPr>
        <p:spPr bwMode="auto">
          <a:xfrm>
            <a:off x="4999037" y="2990850"/>
            <a:ext cx="409575" cy="182562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20637" tIns="0" rIns="20637" bIns="0" rtlCol="0" anchor="t" anchorCtr="0">
            <a:noAutofit/>
          </a:bodyPr>
          <a:lstStyle/>
          <a:p>
            <a:pPr algn="ctr"/>
            <a:fld id="{F813C284-7764-4BE7-9248-515E8D7A811F}" type="datetime'''''''''-0'''''''''''''''''''''''''''',''''9''''''%'''">
              <a:rPr lang="en-US" sz="1200" smtClean="0">
                <a:solidFill>
                  <a:schemeClr val="tx1"/>
                </a:solidFill>
                <a:latin typeface="Times New Roman"/>
                <a:cs typeface="Times New Roman"/>
                <a:sym typeface="Times New Roman"/>
              </a:rPr>
              <a:pPr algn="ctr"/>
              <a:t>-0,9%</a:t>
            </a:fld>
            <a:endParaRPr lang="ru-RU" sz="1200" dirty="0">
              <a:solidFill>
                <a:schemeClr val="tx1"/>
              </a:solidFill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40" name="Прямоугольник 39"/>
          <p:cNvSpPr/>
          <p:nvPr>
            <p:custDataLst>
              <p:tags r:id="rId16"/>
            </p:custDataLst>
          </p:nvPr>
        </p:nvSpPr>
        <p:spPr bwMode="auto">
          <a:xfrm>
            <a:off x="6242050" y="3048000"/>
            <a:ext cx="409575" cy="182562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20637" tIns="0" rIns="20637" bIns="0" rtlCol="0" anchor="t" anchorCtr="0">
            <a:noAutofit/>
          </a:bodyPr>
          <a:lstStyle/>
          <a:p>
            <a:pPr algn="ctr"/>
            <a:fld id="{D5471428-DE59-4F79-8B31-CD97271586B7}" type="datetime'''''-''''''''''''''''''''1'''''''''''''''',''''''1''''%'''''''">
              <a:rPr lang="en-US" sz="1200" smtClean="0">
                <a:solidFill>
                  <a:schemeClr val="tx1"/>
                </a:solidFill>
                <a:latin typeface="Times New Roman"/>
                <a:cs typeface="Times New Roman"/>
                <a:sym typeface="Times New Roman"/>
              </a:rPr>
              <a:pPr algn="ctr"/>
              <a:t>-1,1%</a:t>
            </a:fld>
            <a:endParaRPr lang="ru-RU" sz="1200" dirty="0">
              <a:solidFill>
                <a:schemeClr val="tx1"/>
              </a:solidFill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36" name="Прямоугольник 35"/>
          <p:cNvSpPr/>
          <p:nvPr>
            <p:custDataLst>
              <p:tags r:id="rId17"/>
            </p:custDataLst>
          </p:nvPr>
        </p:nvSpPr>
        <p:spPr bwMode="auto">
          <a:xfrm>
            <a:off x="7096125" y="2357437"/>
            <a:ext cx="358775" cy="182562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20637" tIns="0" rIns="20637" bIns="0" rtlCol="0" anchor="b" anchorCtr="0">
            <a:noAutofit/>
          </a:bodyPr>
          <a:lstStyle/>
          <a:p>
            <a:pPr algn="ctr"/>
            <a:fld id="{BAD99C48-7004-43BB-B8CA-8E3F2B8F7B79}" type="datetime'''''''''1'''',''''''''''''''2''''''''''''%'''''''''">
              <a:rPr lang="en-US" sz="1200" smtClean="0">
                <a:solidFill>
                  <a:schemeClr val="tx1"/>
                </a:solidFill>
                <a:latin typeface="Times New Roman"/>
                <a:cs typeface="Times New Roman"/>
                <a:sym typeface="Times New Roman"/>
              </a:rPr>
              <a:pPr algn="ctr"/>
              <a:t>1,2%</a:t>
            </a:fld>
            <a:endParaRPr lang="ru-RU" sz="1200" dirty="0">
              <a:solidFill>
                <a:schemeClr val="tx1"/>
              </a:solidFill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39" name="Прямоугольник 38"/>
          <p:cNvSpPr/>
          <p:nvPr>
            <p:custDataLst>
              <p:tags r:id="rId18"/>
            </p:custDataLst>
          </p:nvPr>
        </p:nvSpPr>
        <p:spPr bwMode="auto">
          <a:xfrm>
            <a:off x="6681787" y="2828925"/>
            <a:ext cx="358775" cy="182562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20637" tIns="0" rIns="20637" bIns="0" rtlCol="0" anchor="t" anchorCtr="0">
            <a:noAutofit/>
          </a:bodyPr>
          <a:lstStyle/>
          <a:p>
            <a:pPr algn="ctr"/>
            <a:fld id="{CA3C835C-AA98-44D9-947F-400F44FACB80}" type="datetime'''0'''''''''''',''0''''''''''''%'''''''''''''''''''''''''''''">
              <a:rPr lang="en-US" sz="1200" smtClean="0">
                <a:solidFill>
                  <a:schemeClr val="tx1"/>
                </a:solidFill>
                <a:latin typeface="Times New Roman"/>
                <a:cs typeface="Times New Roman"/>
                <a:sym typeface="Times New Roman"/>
              </a:rPr>
              <a:pPr algn="ctr"/>
              <a:t>0,0%</a:t>
            </a:fld>
            <a:endParaRPr lang="ru-RU" sz="1200" dirty="0">
              <a:solidFill>
                <a:schemeClr val="tx1"/>
              </a:solidFill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41" name="Прямоугольник 40"/>
          <p:cNvSpPr/>
          <p:nvPr>
            <p:custDataLst>
              <p:tags r:id="rId19"/>
            </p:custDataLst>
          </p:nvPr>
        </p:nvSpPr>
        <p:spPr bwMode="auto">
          <a:xfrm>
            <a:off x="5827712" y="3448050"/>
            <a:ext cx="409575" cy="182562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20637" tIns="0" rIns="20637" bIns="0" rtlCol="0" anchor="t" anchorCtr="0">
            <a:noAutofit/>
          </a:bodyPr>
          <a:lstStyle/>
          <a:p>
            <a:pPr algn="ctr"/>
            <a:fld id="{6CA364A4-FD29-4D5B-A82F-713B8E2F0F17}" type="datetime'''''''''''''''''''-''''''''''''''''3,''''2''''''%'">
              <a:rPr lang="en-US" sz="1200" smtClean="0">
                <a:solidFill>
                  <a:schemeClr val="tx1"/>
                </a:solidFill>
                <a:latin typeface="Times New Roman"/>
                <a:cs typeface="Times New Roman"/>
                <a:sym typeface="Times New Roman"/>
              </a:rPr>
              <a:pPr algn="ctr"/>
              <a:t>-3,2%</a:t>
            </a:fld>
            <a:endParaRPr lang="ru-RU" sz="1200" dirty="0">
              <a:solidFill>
                <a:schemeClr val="tx1"/>
              </a:solidFill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25" name="Прямоугольник 24"/>
          <p:cNvSpPr/>
          <p:nvPr>
            <p:custDataLst>
              <p:tags r:id="rId20"/>
            </p:custDataLst>
          </p:nvPr>
        </p:nvSpPr>
        <p:spPr bwMode="auto">
          <a:xfrm>
            <a:off x="5413375" y="4438650"/>
            <a:ext cx="409575" cy="182562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20637" tIns="0" rIns="20637" bIns="0" rtlCol="0" anchor="t" anchorCtr="0">
            <a:noAutofit/>
          </a:bodyPr>
          <a:lstStyle/>
          <a:p>
            <a:pPr algn="ctr"/>
            <a:fld id="{1A146760-975B-4CAC-B033-6FD94CC43381}" type="datetime'-''''''8'''''''''''''''''''''',''''''''3''''''''''%'">
              <a:rPr lang="en-US" sz="1200" smtClean="0">
                <a:solidFill>
                  <a:schemeClr val="tx1"/>
                </a:solidFill>
                <a:latin typeface="Times New Roman"/>
                <a:cs typeface="Times New Roman"/>
                <a:sym typeface="Times New Roman"/>
              </a:rPr>
              <a:pPr algn="ctr"/>
              <a:t>-8,3%</a:t>
            </a:fld>
            <a:endParaRPr lang="ru-RU" sz="1200" dirty="0">
              <a:solidFill>
                <a:schemeClr val="tx1"/>
              </a:solidFill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42" name="Прямоугольник 41"/>
          <p:cNvSpPr/>
          <p:nvPr>
            <p:custDataLst>
              <p:tags r:id="rId21"/>
            </p:custDataLst>
          </p:nvPr>
        </p:nvSpPr>
        <p:spPr bwMode="auto">
          <a:xfrm>
            <a:off x="6902450" y="5732462"/>
            <a:ext cx="214312" cy="160337"/>
          </a:xfrm>
          <a:prstGeom prst="rect">
            <a:avLst/>
          </a:prstGeom>
          <a:solidFill>
            <a:schemeClr val="bg2"/>
          </a:solidFill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ru-RU" dirty="0"/>
          </a:p>
        </p:txBody>
      </p:sp>
      <p:sp>
        <p:nvSpPr>
          <p:cNvPr id="43" name="Прямоугольник 42"/>
          <p:cNvSpPr/>
          <p:nvPr>
            <p:custDataLst>
              <p:tags r:id="rId22"/>
            </p:custDataLst>
          </p:nvPr>
        </p:nvSpPr>
        <p:spPr bwMode="auto">
          <a:xfrm>
            <a:off x="6902450" y="5499100"/>
            <a:ext cx="214312" cy="160337"/>
          </a:xfrm>
          <a:prstGeom prst="rect">
            <a:avLst/>
          </a:prstGeom>
          <a:solidFill>
            <a:srgbClr val="DCE6F2"/>
          </a:solidFill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ru-RU" dirty="0"/>
          </a:p>
        </p:txBody>
      </p:sp>
      <p:sp>
        <p:nvSpPr>
          <p:cNvPr id="45" name="Прямоугольник 44"/>
          <p:cNvSpPr/>
          <p:nvPr>
            <p:custDataLst>
              <p:tags r:id="rId23"/>
            </p:custDataLst>
          </p:nvPr>
        </p:nvSpPr>
        <p:spPr bwMode="auto">
          <a:xfrm>
            <a:off x="6902450" y="5032375"/>
            <a:ext cx="214312" cy="160337"/>
          </a:xfrm>
          <a:prstGeom prst="rect">
            <a:avLst/>
          </a:prstGeom>
          <a:solidFill>
            <a:srgbClr val="3BA2FF"/>
          </a:solidFill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ru-RU" dirty="0"/>
          </a:p>
        </p:txBody>
      </p:sp>
      <p:sp>
        <p:nvSpPr>
          <p:cNvPr id="44" name="Прямоугольник 43"/>
          <p:cNvSpPr/>
          <p:nvPr>
            <p:custDataLst>
              <p:tags r:id="rId24"/>
            </p:custDataLst>
          </p:nvPr>
        </p:nvSpPr>
        <p:spPr bwMode="auto">
          <a:xfrm>
            <a:off x="6902450" y="5265737"/>
            <a:ext cx="214312" cy="160337"/>
          </a:xfrm>
          <a:prstGeom prst="rect">
            <a:avLst/>
          </a:prstGeom>
          <a:solidFill>
            <a:srgbClr val="79BFFF"/>
          </a:solidFill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ru-RU" dirty="0"/>
          </a:p>
        </p:txBody>
      </p:sp>
      <p:sp>
        <p:nvSpPr>
          <p:cNvPr id="47" name="Прямоугольник 46"/>
          <p:cNvSpPr/>
          <p:nvPr>
            <p:custDataLst>
              <p:tags r:id="rId25"/>
            </p:custDataLst>
          </p:nvPr>
        </p:nvSpPr>
        <p:spPr bwMode="auto">
          <a:xfrm>
            <a:off x="5046662" y="5965825"/>
            <a:ext cx="214312" cy="160337"/>
          </a:xfrm>
          <a:prstGeom prst="rect">
            <a:avLst/>
          </a:prstGeom>
          <a:solidFill>
            <a:srgbClr val="0076E2"/>
          </a:solidFill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ru-RU" dirty="0"/>
          </a:p>
        </p:txBody>
      </p:sp>
      <p:sp>
        <p:nvSpPr>
          <p:cNvPr id="48" name="Прямоугольник 47"/>
          <p:cNvSpPr/>
          <p:nvPr>
            <p:custDataLst>
              <p:tags r:id="rId26"/>
            </p:custDataLst>
          </p:nvPr>
        </p:nvSpPr>
        <p:spPr bwMode="auto">
          <a:xfrm>
            <a:off x="5046662" y="5732462"/>
            <a:ext cx="214312" cy="160337"/>
          </a:xfrm>
          <a:prstGeom prst="rect">
            <a:avLst/>
          </a:prstGeom>
          <a:solidFill>
            <a:srgbClr val="00519A"/>
          </a:solidFill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ru-RU" dirty="0"/>
          </a:p>
        </p:txBody>
      </p:sp>
      <p:sp>
        <p:nvSpPr>
          <p:cNvPr id="49" name="Прямоугольник 48"/>
          <p:cNvSpPr/>
          <p:nvPr>
            <p:custDataLst>
              <p:tags r:id="rId27"/>
            </p:custDataLst>
          </p:nvPr>
        </p:nvSpPr>
        <p:spPr bwMode="auto">
          <a:xfrm>
            <a:off x="5046662" y="5499100"/>
            <a:ext cx="214312" cy="160337"/>
          </a:xfrm>
          <a:prstGeom prst="rect">
            <a:avLst/>
          </a:prstGeom>
          <a:solidFill>
            <a:schemeClr val="accent1"/>
          </a:solidFill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ru-RU" dirty="0"/>
          </a:p>
        </p:txBody>
      </p:sp>
      <p:sp>
        <p:nvSpPr>
          <p:cNvPr id="50" name="Прямоугольник 49"/>
          <p:cNvSpPr/>
          <p:nvPr>
            <p:custDataLst>
              <p:tags r:id="rId28"/>
            </p:custDataLst>
          </p:nvPr>
        </p:nvSpPr>
        <p:spPr bwMode="auto">
          <a:xfrm>
            <a:off x="5046662" y="5265737"/>
            <a:ext cx="214312" cy="160337"/>
          </a:xfrm>
          <a:prstGeom prst="rect">
            <a:avLst/>
          </a:prstGeom>
          <a:solidFill>
            <a:srgbClr val="9BC62E"/>
          </a:solidFill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ru-RU" dirty="0"/>
          </a:p>
        </p:txBody>
      </p:sp>
      <p:sp>
        <p:nvSpPr>
          <p:cNvPr id="51" name="Прямоугольник 50"/>
          <p:cNvSpPr/>
          <p:nvPr>
            <p:custDataLst>
              <p:tags r:id="rId29"/>
            </p:custDataLst>
          </p:nvPr>
        </p:nvSpPr>
        <p:spPr bwMode="auto">
          <a:xfrm>
            <a:off x="5046662" y="5032375"/>
            <a:ext cx="214312" cy="160337"/>
          </a:xfrm>
          <a:prstGeom prst="rect">
            <a:avLst/>
          </a:prstGeom>
          <a:solidFill>
            <a:schemeClr val="accent2"/>
          </a:solidFill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ru-RU" dirty="0"/>
          </a:p>
        </p:txBody>
      </p:sp>
      <p:sp>
        <p:nvSpPr>
          <p:cNvPr id="57" name="Прямоугольник 56"/>
          <p:cNvSpPr/>
          <p:nvPr>
            <p:custDataLst>
              <p:tags r:id="rId30"/>
            </p:custDataLst>
          </p:nvPr>
        </p:nvSpPr>
        <p:spPr bwMode="auto">
          <a:xfrm>
            <a:off x="7167562" y="5027612"/>
            <a:ext cx="1530350" cy="182562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 anchorCtr="0">
            <a:noAutofit/>
          </a:bodyPr>
          <a:lstStyle/>
          <a:p>
            <a:fld id="{F4821E87-B2CC-42AF-9767-EE6B427491C4}" type="datetime'''''''С''''ев''ер''''о-''Кав''''ка''''''''''зс''ки''й ''''ФО'">
              <a:rPr lang="en-US" sz="1200" smtClean="0">
                <a:solidFill>
                  <a:schemeClr val="tx1"/>
                </a:solidFill>
                <a:latin typeface="Times New Roman"/>
                <a:cs typeface="Times New Roman"/>
                <a:sym typeface="Times New Roman"/>
              </a:rPr>
              <a:pPr/>
              <a:t>Северо-Кавказский ФО</a:t>
            </a:fld>
            <a:endParaRPr lang="ru-RU" sz="1200" dirty="0">
              <a:solidFill>
                <a:schemeClr val="tx1"/>
              </a:solidFill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56" name="Прямоугольник 55"/>
          <p:cNvSpPr/>
          <p:nvPr>
            <p:custDataLst>
              <p:tags r:id="rId31"/>
            </p:custDataLst>
          </p:nvPr>
        </p:nvSpPr>
        <p:spPr bwMode="auto">
          <a:xfrm>
            <a:off x="7167562" y="5260975"/>
            <a:ext cx="971550" cy="182562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 anchorCtr="0">
            <a:noAutofit/>
          </a:bodyPr>
          <a:lstStyle/>
          <a:p>
            <a:fld id="{64B8D024-F210-40DF-8D4E-A3EA251070DC}" type="datetime'''''''''''''''Ур''ал''''''ь''ск''''ий'''''''''' ''Ф''''''О'''">
              <a:rPr lang="en-US" sz="1200" smtClean="0">
                <a:solidFill>
                  <a:schemeClr val="tx1"/>
                </a:solidFill>
                <a:latin typeface="Times New Roman"/>
                <a:cs typeface="Times New Roman"/>
                <a:sym typeface="Times New Roman"/>
              </a:rPr>
              <a:pPr/>
              <a:t>Уральский ФО</a:t>
            </a:fld>
            <a:endParaRPr lang="ru-RU" sz="1200" dirty="0">
              <a:solidFill>
                <a:schemeClr val="tx1"/>
              </a:solidFill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53" name="Прямоугольник 52"/>
          <p:cNvSpPr/>
          <p:nvPr>
            <p:custDataLst>
              <p:tags r:id="rId32"/>
            </p:custDataLst>
          </p:nvPr>
        </p:nvSpPr>
        <p:spPr bwMode="auto">
          <a:xfrm>
            <a:off x="7167562" y="5494337"/>
            <a:ext cx="1417637" cy="182562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 anchorCtr="0">
            <a:noAutofit/>
          </a:bodyPr>
          <a:lstStyle/>
          <a:p>
            <a:fld id="{E88D58A2-11C8-4CC9-B664-F808B67BD348}" type="datetime'''''Се''''веро-''З''''''''апад''''''ный'''' ''Ф''О'''''''">
              <a:rPr lang="en-US" sz="1200" smtClean="0">
                <a:solidFill>
                  <a:schemeClr val="tx1"/>
                </a:solidFill>
                <a:latin typeface="Times New Roman"/>
                <a:cs typeface="Times New Roman"/>
                <a:sym typeface="Times New Roman"/>
              </a:rPr>
              <a:pPr/>
              <a:t>Северо-Западный ФО</a:t>
            </a:fld>
            <a:endParaRPr lang="ru-RU" sz="1200" dirty="0">
              <a:solidFill>
                <a:schemeClr val="tx1"/>
              </a:solidFill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52" name="Прямоугольник 51"/>
          <p:cNvSpPr/>
          <p:nvPr>
            <p:custDataLst>
              <p:tags r:id="rId33"/>
            </p:custDataLst>
          </p:nvPr>
        </p:nvSpPr>
        <p:spPr bwMode="auto">
          <a:xfrm>
            <a:off x="7167562" y="5727700"/>
            <a:ext cx="1435100" cy="182562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 anchorCtr="0">
            <a:noAutofit/>
          </a:bodyPr>
          <a:lstStyle/>
          <a:p>
            <a:fld id="{FDFC6771-AE4B-4BA9-B893-F0F1A58A9CA5}" type="datetime'''Д''альн''''ев''''''''''''о''''сточ''''н''ы''''''''й ФО'''">
              <a:rPr lang="en-US" sz="1200" smtClean="0">
                <a:solidFill>
                  <a:schemeClr val="tx1"/>
                </a:solidFill>
                <a:latin typeface="Times New Roman"/>
                <a:cs typeface="Times New Roman"/>
                <a:sym typeface="Times New Roman"/>
              </a:rPr>
              <a:pPr/>
              <a:t>Дальневосточный ФО</a:t>
            </a:fld>
            <a:endParaRPr lang="ru-RU" sz="1200" dirty="0">
              <a:solidFill>
                <a:schemeClr val="tx1"/>
              </a:solidFill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62" name="Прямоугольник 61"/>
          <p:cNvSpPr/>
          <p:nvPr>
            <p:custDataLst>
              <p:tags r:id="rId34"/>
            </p:custDataLst>
          </p:nvPr>
        </p:nvSpPr>
        <p:spPr bwMode="auto">
          <a:xfrm>
            <a:off x="5311775" y="5027612"/>
            <a:ext cx="1489075" cy="182562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 anchorCtr="0">
            <a:noAutofit/>
          </a:bodyPr>
          <a:lstStyle/>
          <a:p>
            <a:fld id="{10DD6C1A-61FA-42B7-9BBE-77564ED4A12B}" type="datetime'''''Рос''''''''''''''с''и''йска''''''я'' ''Федер''а''''ц''ия'">
              <a:rPr lang="en-US" sz="1200" smtClean="0">
                <a:solidFill>
                  <a:schemeClr val="tx1"/>
                </a:solidFill>
                <a:latin typeface="Times New Roman"/>
                <a:cs typeface="Times New Roman"/>
                <a:sym typeface="Times New Roman"/>
              </a:rPr>
              <a:pPr/>
              <a:t>Российская Федерация</a:t>
            </a:fld>
            <a:endParaRPr lang="ru-RU" sz="1200" dirty="0">
              <a:solidFill>
                <a:schemeClr val="tx1"/>
              </a:solidFill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61" name="Прямоугольник 60"/>
          <p:cNvSpPr/>
          <p:nvPr>
            <p:custDataLst>
              <p:tags r:id="rId35"/>
            </p:custDataLst>
          </p:nvPr>
        </p:nvSpPr>
        <p:spPr bwMode="auto">
          <a:xfrm>
            <a:off x="5311775" y="5260975"/>
            <a:ext cx="795337" cy="182562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 anchorCtr="0">
            <a:noAutofit/>
          </a:bodyPr>
          <a:lstStyle/>
          <a:p>
            <a:fld id="{CF21672E-DC03-495D-B336-BB57124FCA76}" type="datetime'Ю''''''ж''''''''''н''''''ый ''''''''''Ф''О'''''''''''''''">
              <a:rPr lang="en-US" sz="1200" smtClean="0">
                <a:solidFill>
                  <a:schemeClr val="tx1"/>
                </a:solidFill>
                <a:latin typeface="Times New Roman"/>
                <a:cs typeface="Times New Roman"/>
                <a:sym typeface="Times New Roman"/>
              </a:rPr>
              <a:pPr/>
              <a:t>Южный ФО</a:t>
            </a:fld>
            <a:endParaRPr lang="ru-RU" sz="1200" dirty="0">
              <a:solidFill>
                <a:schemeClr val="tx1"/>
              </a:solidFill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58" name="Прямоугольник 57"/>
          <p:cNvSpPr/>
          <p:nvPr>
            <p:custDataLst>
              <p:tags r:id="rId36"/>
            </p:custDataLst>
          </p:nvPr>
        </p:nvSpPr>
        <p:spPr bwMode="auto">
          <a:xfrm>
            <a:off x="5311775" y="5961062"/>
            <a:ext cx="1149350" cy="182562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 anchorCtr="0">
            <a:noAutofit/>
          </a:bodyPr>
          <a:lstStyle/>
          <a:p>
            <a:fld id="{10ECB100-24A0-45C0-9F53-AD13A966C31D}" type="datetime'''Ц''''е''н''''''''т''''ра''''''''''ль''н''''ый'' ''''Ф''О'">
              <a:rPr lang="en-US" sz="1200" smtClean="0">
                <a:solidFill>
                  <a:schemeClr val="tx1"/>
                </a:solidFill>
                <a:latin typeface="Times New Roman"/>
                <a:cs typeface="Times New Roman"/>
                <a:sym typeface="Times New Roman"/>
              </a:rPr>
              <a:pPr/>
              <a:t>Центральный ФО</a:t>
            </a:fld>
            <a:endParaRPr lang="ru-RU" sz="1200" dirty="0">
              <a:solidFill>
                <a:schemeClr val="tx1"/>
              </a:solidFill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59" name="Прямоугольник 58"/>
          <p:cNvSpPr/>
          <p:nvPr>
            <p:custDataLst>
              <p:tags r:id="rId37"/>
            </p:custDataLst>
          </p:nvPr>
        </p:nvSpPr>
        <p:spPr bwMode="auto">
          <a:xfrm>
            <a:off x="5311775" y="5727700"/>
            <a:ext cx="990600" cy="182562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 anchorCtr="0">
            <a:noAutofit/>
          </a:bodyPr>
          <a:lstStyle/>
          <a:p>
            <a:fld id="{835F4BE6-2C38-4357-98AF-14D209674E89}" type="datetime'''''''''''С''иб''''''и''''рс''''к''''''''''ий'' Ф''''''''''О'">
              <a:rPr lang="en-US" sz="1200" smtClean="0">
                <a:solidFill>
                  <a:schemeClr val="tx1"/>
                </a:solidFill>
                <a:latin typeface="Times New Roman"/>
                <a:cs typeface="Times New Roman"/>
                <a:sym typeface="Times New Roman"/>
              </a:rPr>
              <a:pPr/>
              <a:t>Сибирский ФО</a:t>
            </a:fld>
            <a:endParaRPr lang="ru-RU" sz="1200" dirty="0">
              <a:solidFill>
                <a:schemeClr val="tx1"/>
              </a:solidFill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60" name="Прямоугольник 59"/>
          <p:cNvSpPr/>
          <p:nvPr>
            <p:custDataLst>
              <p:tags r:id="rId38"/>
            </p:custDataLst>
          </p:nvPr>
        </p:nvSpPr>
        <p:spPr bwMode="auto">
          <a:xfrm>
            <a:off x="5311775" y="5494337"/>
            <a:ext cx="1168400" cy="182562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 anchorCtr="0">
            <a:noAutofit/>
          </a:bodyPr>
          <a:lstStyle/>
          <a:p>
            <a:fld id="{9CC6EA62-88FD-42FF-94B9-551CFBDDD0C0}" type="datetime'П''''ри''в''''''о''''''''''л''жс''к''''''и''й'''''''' Ф''О'">
              <a:rPr lang="en-US" sz="1200" smtClean="0">
                <a:solidFill>
                  <a:schemeClr val="tx1"/>
                </a:solidFill>
                <a:latin typeface="Times New Roman"/>
                <a:cs typeface="Times New Roman"/>
                <a:sym typeface="Times New Roman"/>
              </a:rPr>
              <a:pPr/>
              <a:t>Приволжский ФО</a:t>
            </a:fld>
            <a:endParaRPr lang="ru-RU" sz="1200" dirty="0">
              <a:solidFill>
                <a:schemeClr val="tx1"/>
              </a:solidFill>
              <a:latin typeface="Times New Roman"/>
              <a:cs typeface="Times New Roman"/>
              <a:sym typeface="Times New Roman"/>
            </a:endParaRPr>
          </a:p>
        </p:txBody>
      </p:sp>
      <p:graphicFrame>
        <p:nvGraphicFramePr>
          <p:cNvPr id="198" name="Объект 197"/>
          <p:cNvGraphicFramePr>
            <a:graphicFrameLocks noChangeAspect="1"/>
          </p:cNvGraphicFramePr>
          <p:nvPr/>
        </p:nvGraphicFramePr>
        <p:xfrm>
          <a:off x="1012825" y="2805112"/>
          <a:ext cx="3209990" cy="1771740"/>
        </p:xfrm>
        <a:graphic>
          <a:graphicData uri="http://schemas.openxmlformats.org/presentationml/2006/ole">
            <p:oleObj spid="_x0000_s122887" name="Диаграмма" r:id="rId66" imgW="3209990" imgH="1771740" progId="MSGraph.Chart.8">
              <p:embed followColorScheme="full"/>
            </p:oleObj>
          </a:graphicData>
        </a:graphic>
      </p:graphicFrame>
      <p:cxnSp>
        <p:nvCxnSpPr>
          <p:cNvPr id="230" name="Прямая соединительная линия 229"/>
          <p:cNvCxnSpPr/>
          <p:nvPr>
            <p:custDataLst>
              <p:tags r:id="rId39"/>
            </p:custDataLst>
          </p:nvPr>
        </p:nvCxnSpPr>
        <p:spPr bwMode="auto">
          <a:xfrm flipV="1">
            <a:off x="1484312" y="2593975"/>
            <a:ext cx="0" cy="384175"/>
          </a:xfrm>
          <a:prstGeom prst="line">
            <a:avLst/>
          </a:prstGeom>
          <a:ln w="12700">
            <a:solidFill>
              <a:schemeClr val="tx1"/>
            </a:solidFill>
            <a:headEnd type="none"/>
            <a:tailEnd type="none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1" name="Прямая соединительная линия 230"/>
          <p:cNvCxnSpPr/>
          <p:nvPr>
            <p:custDataLst>
              <p:tags r:id="rId40"/>
            </p:custDataLst>
          </p:nvPr>
        </p:nvCxnSpPr>
        <p:spPr bwMode="auto">
          <a:xfrm>
            <a:off x="1484312" y="2593975"/>
            <a:ext cx="714375" cy="0"/>
          </a:xfrm>
          <a:prstGeom prst="line">
            <a:avLst/>
          </a:prstGeom>
          <a:ln w="12700">
            <a:solidFill>
              <a:schemeClr val="tx1"/>
            </a:solidFill>
            <a:headEnd type="none"/>
            <a:tailEnd type="none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2" name="Прямая соединительная линия 231"/>
          <p:cNvCxnSpPr/>
          <p:nvPr>
            <p:custDataLst>
              <p:tags r:id="rId41"/>
            </p:custDataLst>
          </p:nvPr>
        </p:nvCxnSpPr>
        <p:spPr bwMode="auto">
          <a:xfrm>
            <a:off x="2198687" y="2593975"/>
            <a:ext cx="0" cy="155575"/>
          </a:xfrm>
          <a:prstGeom prst="line">
            <a:avLst/>
          </a:prstGeom>
          <a:ln w="12700">
            <a:solidFill>
              <a:schemeClr val="tx1"/>
            </a:solidFill>
            <a:headEnd type="none"/>
            <a:tailEnd type="triangle" w="med" len="med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8" name="Прямая соединительная линия 237"/>
          <p:cNvCxnSpPr/>
          <p:nvPr>
            <p:custDataLst>
              <p:tags r:id="rId42"/>
            </p:custDataLst>
          </p:nvPr>
        </p:nvCxnSpPr>
        <p:spPr bwMode="auto">
          <a:xfrm>
            <a:off x="3741737" y="2508250"/>
            <a:ext cx="0" cy="155575"/>
          </a:xfrm>
          <a:prstGeom prst="line">
            <a:avLst/>
          </a:prstGeom>
          <a:ln w="12700">
            <a:solidFill>
              <a:schemeClr val="tx1"/>
            </a:solidFill>
            <a:headEnd type="none"/>
            <a:tailEnd type="triangle" w="med" len="med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7" name="Прямая соединительная линия 236"/>
          <p:cNvCxnSpPr/>
          <p:nvPr>
            <p:custDataLst>
              <p:tags r:id="rId43"/>
            </p:custDataLst>
          </p:nvPr>
        </p:nvCxnSpPr>
        <p:spPr bwMode="auto">
          <a:xfrm>
            <a:off x="3027362" y="2508250"/>
            <a:ext cx="714375" cy="0"/>
          </a:xfrm>
          <a:prstGeom prst="line">
            <a:avLst/>
          </a:prstGeom>
          <a:ln w="12700">
            <a:solidFill>
              <a:schemeClr val="tx1"/>
            </a:solidFill>
            <a:headEnd type="none"/>
            <a:tailEnd type="none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" name="Прямая соединительная линия 235"/>
          <p:cNvCxnSpPr/>
          <p:nvPr>
            <p:custDataLst>
              <p:tags r:id="rId44"/>
            </p:custDataLst>
          </p:nvPr>
        </p:nvCxnSpPr>
        <p:spPr bwMode="auto">
          <a:xfrm flipV="1">
            <a:off x="3027362" y="2508250"/>
            <a:ext cx="0" cy="146050"/>
          </a:xfrm>
          <a:prstGeom prst="line">
            <a:avLst/>
          </a:prstGeom>
          <a:ln w="12700">
            <a:solidFill>
              <a:schemeClr val="tx1"/>
            </a:solidFill>
            <a:headEnd type="none"/>
            <a:tailEnd type="none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5" name="Прямая соединительная линия 234"/>
          <p:cNvCxnSpPr/>
          <p:nvPr>
            <p:custDataLst>
              <p:tags r:id="rId45"/>
            </p:custDataLst>
          </p:nvPr>
        </p:nvCxnSpPr>
        <p:spPr bwMode="auto">
          <a:xfrm>
            <a:off x="2951162" y="2498725"/>
            <a:ext cx="0" cy="155575"/>
          </a:xfrm>
          <a:prstGeom prst="line">
            <a:avLst/>
          </a:prstGeom>
          <a:ln w="12700">
            <a:solidFill>
              <a:schemeClr val="tx1"/>
            </a:solidFill>
            <a:headEnd type="none"/>
            <a:tailEnd type="triangle" w="med" len="med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4" name="Прямая соединительная линия 233"/>
          <p:cNvCxnSpPr/>
          <p:nvPr>
            <p:custDataLst>
              <p:tags r:id="rId46"/>
            </p:custDataLst>
          </p:nvPr>
        </p:nvCxnSpPr>
        <p:spPr bwMode="auto">
          <a:xfrm>
            <a:off x="2274887" y="2498725"/>
            <a:ext cx="676275" cy="0"/>
          </a:xfrm>
          <a:prstGeom prst="line">
            <a:avLst/>
          </a:prstGeom>
          <a:ln w="12700">
            <a:solidFill>
              <a:schemeClr val="tx1"/>
            </a:solidFill>
            <a:headEnd type="none"/>
            <a:tailEnd type="none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3" name="Прямая соединительная линия 232"/>
          <p:cNvCxnSpPr/>
          <p:nvPr>
            <p:custDataLst>
              <p:tags r:id="rId47"/>
            </p:custDataLst>
          </p:nvPr>
        </p:nvCxnSpPr>
        <p:spPr bwMode="auto">
          <a:xfrm flipV="1">
            <a:off x="2274887" y="2498725"/>
            <a:ext cx="0" cy="250825"/>
          </a:xfrm>
          <a:prstGeom prst="line">
            <a:avLst/>
          </a:prstGeom>
          <a:ln w="12700">
            <a:solidFill>
              <a:schemeClr val="tx1"/>
            </a:solidFill>
            <a:headEnd type="none"/>
            <a:tailEnd type="none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0" name="Овал 209"/>
          <p:cNvSpPr/>
          <p:nvPr>
            <p:custDataLst>
              <p:tags r:id="rId48"/>
            </p:custDataLst>
          </p:nvPr>
        </p:nvSpPr>
        <p:spPr bwMode="auto">
          <a:xfrm>
            <a:off x="1563687" y="2476500"/>
            <a:ext cx="555625" cy="234950"/>
          </a:xfrm>
          <a:prstGeom prst="ellipse">
            <a:avLst/>
          </a:prstGeom>
          <a:solidFill>
            <a:srgbClr val="FFFFFF"/>
          </a:solidFill>
          <a:ln w="95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 anchorCtr="0">
            <a:noAutofit/>
          </a:bodyPr>
          <a:lstStyle/>
          <a:p>
            <a:pPr algn="ctr">
              <a:lnSpc>
                <a:spcPct val="90000"/>
              </a:lnSpc>
            </a:pPr>
            <a:fld id="{E6D4F5B5-6A51-4E9C-A106-1ACAD5335E38}" type="datetime'''''''''+''''''''''''1''''9''''''''''''''''''%'''''''''''">
              <a:rPr lang="en-US" sz="1200" b="1" smtClean="0">
                <a:solidFill>
                  <a:schemeClr val="tx1"/>
                </a:solidFill>
                <a:latin typeface="Times New Roman"/>
                <a:cs typeface="Times New Roman"/>
                <a:sym typeface="Times New Roman"/>
              </a:rPr>
              <a:pPr algn="ctr">
                <a:lnSpc>
                  <a:spcPct val="90000"/>
                </a:lnSpc>
              </a:pPr>
              <a:t>+19%</a:t>
            </a:fld>
            <a:endParaRPr lang="ru-RU" sz="1200" b="1" dirty="0">
              <a:solidFill>
                <a:schemeClr val="tx1"/>
              </a:solidFill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205" name="Прямоугольник 204"/>
          <p:cNvSpPr/>
          <p:nvPr>
            <p:custDataLst>
              <p:tags r:id="rId49"/>
            </p:custDataLst>
          </p:nvPr>
        </p:nvSpPr>
        <p:spPr bwMode="auto">
          <a:xfrm>
            <a:off x="3582987" y="4516437"/>
            <a:ext cx="317500" cy="182562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t" anchorCtr="0">
            <a:noAutofit/>
          </a:bodyPr>
          <a:lstStyle/>
          <a:p>
            <a:pPr algn="ctr"/>
            <a:fld id="{BAE9D76F-9307-410D-BE79-70DCCC3528BB}" type="datetime'''''''''''''''''2''''''0''1''''''''''''''''''''''3'''''''">
              <a:rPr lang="en-US" sz="1200" smtClean="0">
                <a:solidFill>
                  <a:schemeClr val="tx1"/>
                </a:solidFill>
                <a:latin typeface="Times New Roman"/>
                <a:cs typeface="Times New Roman"/>
                <a:sym typeface="Times New Roman"/>
              </a:rPr>
              <a:pPr algn="ctr"/>
              <a:t>2013</a:t>
            </a:fld>
            <a:endParaRPr lang="ru-RU" sz="1200" dirty="0">
              <a:solidFill>
                <a:schemeClr val="tx1"/>
              </a:solidFill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204" name="Прямоугольник 203"/>
          <p:cNvSpPr/>
          <p:nvPr>
            <p:custDataLst>
              <p:tags r:id="rId50"/>
            </p:custDataLst>
          </p:nvPr>
        </p:nvSpPr>
        <p:spPr bwMode="auto">
          <a:xfrm>
            <a:off x="2078037" y="4516437"/>
            <a:ext cx="317500" cy="182562"/>
          </a:xfrm>
          <a:prstGeom prst="rect">
            <a:avLst/>
          </a:prstGeom>
          <a:noFill/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t" anchorCtr="0">
            <a:noAutofit/>
          </a:bodyPr>
          <a:lstStyle/>
          <a:p>
            <a:pPr algn="ctr"/>
            <a:fld id="{4D2D6C8F-36E4-430F-A890-0B7F897DCEF7}" type="datetime'20''''''''''1''''''''''''''''''''''''''''''''''1'''''''">
              <a:rPr lang="en-US" sz="1200" smtClean="0">
                <a:solidFill>
                  <a:schemeClr val="tx1"/>
                </a:solidFill>
                <a:latin typeface="Times New Roman"/>
                <a:cs typeface="Times New Roman"/>
                <a:sym typeface="Times New Roman"/>
              </a:rPr>
              <a:pPr algn="ctr"/>
              <a:t>2011</a:t>
            </a:fld>
            <a:endParaRPr lang="ru-RU" sz="1200" dirty="0" smtClean="0">
              <a:solidFill>
                <a:schemeClr val="tx1"/>
              </a:solidFill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214" name="Овал 213"/>
          <p:cNvSpPr/>
          <p:nvPr>
            <p:custDataLst>
              <p:tags r:id="rId51"/>
            </p:custDataLst>
          </p:nvPr>
        </p:nvSpPr>
        <p:spPr bwMode="auto">
          <a:xfrm>
            <a:off x="2389187" y="2381250"/>
            <a:ext cx="447675" cy="234950"/>
          </a:xfrm>
          <a:prstGeom prst="ellipse">
            <a:avLst/>
          </a:prstGeom>
          <a:solidFill>
            <a:srgbClr val="FFFFFF"/>
          </a:solidFill>
          <a:ln w="95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 anchorCtr="0">
            <a:noAutofit/>
          </a:bodyPr>
          <a:lstStyle/>
          <a:p>
            <a:pPr algn="ctr">
              <a:lnSpc>
                <a:spcPct val="90000"/>
              </a:lnSpc>
            </a:pPr>
            <a:fld id="{A848D463-4B88-4109-AD50-CD32BB922971}" type="datetime'''+''''''''''''''''''''''''''''''''''''7''%'">
              <a:rPr lang="en-US" sz="1200" b="1" smtClean="0">
                <a:solidFill>
                  <a:schemeClr val="tx1"/>
                </a:solidFill>
                <a:latin typeface="Times New Roman"/>
                <a:cs typeface="Times New Roman"/>
                <a:sym typeface="Times New Roman"/>
              </a:rPr>
              <a:pPr algn="ctr">
                <a:lnSpc>
                  <a:spcPct val="90000"/>
                </a:lnSpc>
              </a:pPr>
              <a:t>+7%</a:t>
            </a:fld>
            <a:endParaRPr lang="ru-RU" sz="1200" b="1" dirty="0">
              <a:solidFill>
                <a:schemeClr val="tx1"/>
              </a:solidFill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218" name="Овал 217"/>
          <p:cNvSpPr/>
          <p:nvPr>
            <p:custDataLst>
              <p:tags r:id="rId52"/>
            </p:custDataLst>
          </p:nvPr>
        </p:nvSpPr>
        <p:spPr bwMode="auto">
          <a:xfrm>
            <a:off x="3187700" y="2390775"/>
            <a:ext cx="395287" cy="234950"/>
          </a:xfrm>
          <a:prstGeom prst="ellipse">
            <a:avLst/>
          </a:prstGeom>
          <a:solidFill>
            <a:srgbClr val="FFFFFF"/>
          </a:solidFill>
          <a:ln w="95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 anchorCtr="0">
            <a:noAutofit/>
          </a:bodyPr>
          <a:lstStyle/>
          <a:p>
            <a:pPr algn="ctr">
              <a:lnSpc>
                <a:spcPct val="90000"/>
              </a:lnSpc>
            </a:pPr>
            <a:fld id="{7C928841-878C-4CAC-8AAE-489B2B6C390F}" type="datetime'''-''''''''''''''''''''''''''''''''1''%'''''">
              <a:rPr lang="en-US" sz="1200" b="1" smtClean="0">
                <a:solidFill>
                  <a:schemeClr val="tx1"/>
                </a:solidFill>
                <a:latin typeface="Times New Roman"/>
                <a:cs typeface="Times New Roman"/>
                <a:sym typeface="Times New Roman"/>
              </a:rPr>
              <a:pPr algn="ctr">
                <a:lnSpc>
                  <a:spcPct val="90000"/>
                </a:lnSpc>
              </a:pPr>
              <a:t>-1%</a:t>
            </a:fld>
            <a:endParaRPr lang="ru-RU" sz="1200" b="1" dirty="0">
              <a:solidFill>
                <a:schemeClr val="tx1"/>
              </a:solidFill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208" name="Прямоугольник 207"/>
          <p:cNvSpPr/>
          <p:nvPr>
            <p:custDataLst>
              <p:tags r:id="rId53"/>
            </p:custDataLst>
          </p:nvPr>
        </p:nvSpPr>
        <p:spPr bwMode="auto">
          <a:xfrm>
            <a:off x="2797175" y="2692400"/>
            <a:ext cx="384175" cy="182562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20637" tIns="0" rIns="20637" bIns="0" rtlCol="0" anchor="b" anchorCtr="0">
            <a:noAutofit/>
          </a:bodyPr>
          <a:lstStyle/>
          <a:p>
            <a:pPr algn="ctr"/>
            <a:fld id="{145639BE-FF7D-4FEB-A7CA-6CFEA10E6FF5}" type="datetime'''''''4'',''''''''''''''''''''''''6''''''''''''1''7'''''''">
              <a:rPr lang="en-US" sz="1200" smtClean="0">
                <a:solidFill>
                  <a:schemeClr val="tx1"/>
                </a:solidFill>
                <a:latin typeface="Times New Roman"/>
                <a:cs typeface="Times New Roman"/>
                <a:sym typeface="Times New Roman"/>
              </a:rPr>
              <a:pPr algn="ctr"/>
              <a:t>4,617</a:t>
            </a:fld>
            <a:endParaRPr lang="ru-RU" sz="1200" dirty="0">
              <a:solidFill>
                <a:schemeClr val="tx1"/>
              </a:solidFill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209" name="Прямоугольник 208"/>
          <p:cNvSpPr/>
          <p:nvPr>
            <p:custDataLst>
              <p:tags r:id="rId54"/>
            </p:custDataLst>
          </p:nvPr>
        </p:nvSpPr>
        <p:spPr bwMode="auto">
          <a:xfrm>
            <a:off x="3549650" y="2701925"/>
            <a:ext cx="384175" cy="182562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20637" tIns="0" rIns="20637" bIns="0" rtlCol="0" anchor="b" anchorCtr="0">
            <a:noAutofit/>
          </a:bodyPr>
          <a:lstStyle/>
          <a:p>
            <a:pPr algn="ctr"/>
            <a:fld id="{5E93ABFA-8E13-4993-BCE5-471B6B7E9650}" type="datetime'''''''4'''''',''''''''''''''5''''7''''''''''''''''7'''''''">
              <a:rPr lang="en-US" sz="1200" smtClean="0">
                <a:solidFill>
                  <a:schemeClr val="tx1"/>
                </a:solidFill>
                <a:latin typeface="Times New Roman"/>
                <a:cs typeface="Times New Roman"/>
                <a:sym typeface="Times New Roman"/>
              </a:rPr>
              <a:pPr algn="ctr"/>
              <a:t>4,577</a:t>
            </a:fld>
            <a:endParaRPr lang="ru-RU" sz="1200" dirty="0">
              <a:solidFill>
                <a:schemeClr val="tx1"/>
              </a:solidFill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203" name="Прямоугольник 202"/>
          <p:cNvSpPr/>
          <p:nvPr>
            <p:custDataLst>
              <p:tags r:id="rId55"/>
            </p:custDataLst>
          </p:nvPr>
        </p:nvSpPr>
        <p:spPr bwMode="auto">
          <a:xfrm>
            <a:off x="2830512" y="4516437"/>
            <a:ext cx="317500" cy="182562"/>
          </a:xfrm>
          <a:prstGeom prst="rect">
            <a:avLst/>
          </a:prstGeom>
          <a:noFill/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t" anchorCtr="0">
            <a:noAutofit/>
          </a:bodyPr>
          <a:lstStyle/>
          <a:p>
            <a:pPr algn="ctr"/>
            <a:fld id="{34167DC6-9F31-4C4B-BE74-701B54961801}" type="datetime'''2''0''''''''''''''''''''1''''''''''''''''''2'''''''''">
              <a:rPr lang="en-US" sz="1200" smtClean="0">
                <a:solidFill>
                  <a:schemeClr val="tx1"/>
                </a:solidFill>
                <a:latin typeface="Times New Roman"/>
                <a:cs typeface="Times New Roman"/>
                <a:sym typeface="Times New Roman"/>
              </a:rPr>
              <a:pPr algn="ctr"/>
              <a:t>2012</a:t>
            </a:fld>
            <a:endParaRPr lang="ru-RU" sz="1200" dirty="0" smtClean="0">
              <a:solidFill>
                <a:schemeClr val="tx1"/>
              </a:solidFill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225" name="Прямоугольник 224"/>
          <p:cNvSpPr/>
          <p:nvPr>
            <p:custDataLst>
              <p:tags r:id="rId56"/>
            </p:custDataLst>
          </p:nvPr>
        </p:nvSpPr>
        <p:spPr bwMode="auto">
          <a:xfrm>
            <a:off x="2044700" y="2787650"/>
            <a:ext cx="384175" cy="182562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20637" tIns="0" rIns="20637" bIns="0" rtlCol="0" anchor="b" anchorCtr="0">
            <a:noAutofit/>
          </a:bodyPr>
          <a:lstStyle/>
          <a:p>
            <a:pPr algn="ctr"/>
            <a:fld id="{57EB64F6-C693-4EDA-B1ED-9A4BD668DF2F}" type="datetime'''''''''4,''''33''''''''''''3'''''''''''''''''''''''''''''''">
              <a:rPr lang="en-US" sz="1200" smtClean="0">
                <a:solidFill>
                  <a:schemeClr val="tx1"/>
                </a:solidFill>
                <a:latin typeface="Times New Roman"/>
                <a:cs typeface="Times New Roman"/>
                <a:sym typeface="Times New Roman"/>
              </a:rPr>
              <a:pPr algn="ctr"/>
              <a:t>4,333</a:t>
            </a:fld>
            <a:endParaRPr lang="ru-RU" sz="1200" dirty="0">
              <a:solidFill>
                <a:schemeClr val="tx1"/>
              </a:solidFill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206" name="Прямоугольник 205"/>
          <p:cNvSpPr/>
          <p:nvPr>
            <p:custDataLst>
              <p:tags r:id="rId57"/>
            </p:custDataLst>
          </p:nvPr>
        </p:nvSpPr>
        <p:spPr bwMode="auto">
          <a:xfrm>
            <a:off x="1292225" y="3016250"/>
            <a:ext cx="384175" cy="182562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20637" tIns="0" rIns="20637" bIns="0" rtlCol="0" anchor="b" anchorCtr="0">
            <a:noAutofit/>
          </a:bodyPr>
          <a:lstStyle/>
          <a:p>
            <a:pPr algn="ctr"/>
            <a:fld id="{258EFF66-239A-47D4-9283-CB1B0804EE81}" type="datetime'''''''''''''''''''''''''''''''3'',''''''''''''''''6''3''''''7'">
              <a:rPr lang="en-US" sz="1200" smtClean="0">
                <a:solidFill>
                  <a:schemeClr val="tx1"/>
                </a:solidFill>
                <a:latin typeface="Times New Roman"/>
                <a:cs typeface="Times New Roman"/>
                <a:sym typeface="Times New Roman"/>
              </a:rPr>
              <a:pPr algn="ctr"/>
              <a:t>3,637</a:t>
            </a:fld>
            <a:endParaRPr lang="ru-RU" sz="1200" dirty="0">
              <a:solidFill>
                <a:schemeClr val="tx1"/>
              </a:solidFill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200" name="Прямоугольник 199"/>
          <p:cNvSpPr/>
          <p:nvPr>
            <p:custDataLst>
              <p:tags r:id="rId58"/>
            </p:custDataLst>
          </p:nvPr>
        </p:nvSpPr>
        <p:spPr bwMode="auto">
          <a:xfrm>
            <a:off x="1325562" y="4516437"/>
            <a:ext cx="317500" cy="182562"/>
          </a:xfrm>
          <a:prstGeom prst="rect">
            <a:avLst/>
          </a:prstGeom>
          <a:noFill/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t" anchorCtr="0">
            <a:noAutofit/>
          </a:bodyPr>
          <a:lstStyle/>
          <a:p>
            <a:pPr algn="ctr"/>
            <a:fld id="{39B78CC8-E749-43D6-84AB-5F0993BEB24C}" type="datetime'''''''''''''2''''0''''''''''''''''1''''''''''''''''0'''''''''">
              <a:rPr lang="en-US" sz="1200" smtClean="0">
                <a:solidFill>
                  <a:schemeClr val="tx1"/>
                </a:solidFill>
                <a:latin typeface="Times New Roman"/>
                <a:cs typeface="Times New Roman"/>
                <a:sym typeface="Times New Roman"/>
              </a:rPr>
              <a:pPr algn="ctr"/>
              <a:t>2010</a:t>
            </a:fld>
            <a:endParaRPr lang="ru-RU" sz="1200" dirty="0" smtClean="0">
              <a:solidFill>
                <a:schemeClr val="tx1"/>
              </a:solidFill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222" name="TextBox 221"/>
          <p:cNvSpPr txBox="1"/>
          <p:nvPr>
            <p:custDataLst>
              <p:tags r:id="rId59"/>
            </p:custDataLst>
          </p:nvPr>
        </p:nvSpPr>
        <p:spPr>
          <a:xfrm>
            <a:off x="665109" y="1251224"/>
            <a:ext cx="390689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За последние четыре года темп роста числа МСП* резко снижался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4" name="Прямоугольник 223"/>
          <p:cNvSpPr/>
          <p:nvPr>
            <p:custDataLst>
              <p:tags r:id="rId60"/>
            </p:custDataLst>
          </p:nvPr>
        </p:nvSpPr>
        <p:spPr bwMode="auto">
          <a:xfrm>
            <a:off x="1817687" y="5032375"/>
            <a:ext cx="214312" cy="160337"/>
          </a:xfrm>
          <a:prstGeom prst="rect">
            <a:avLst/>
          </a:prstGeom>
          <a:solidFill>
            <a:srgbClr val="00519A"/>
          </a:solidFill>
          <a:ln w="9525">
            <a:solidFill>
              <a:schemeClr val="bg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ru-RU" dirty="0"/>
          </a:p>
        </p:txBody>
      </p:sp>
      <p:sp>
        <p:nvSpPr>
          <p:cNvPr id="223" name="Прямоугольник 222"/>
          <p:cNvSpPr/>
          <p:nvPr>
            <p:custDataLst>
              <p:tags r:id="rId61"/>
            </p:custDataLst>
          </p:nvPr>
        </p:nvSpPr>
        <p:spPr bwMode="auto">
          <a:xfrm>
            <a:off x="2082799" y="5027612"/>
            <a:ext cx="1358900" cy="182562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 anchorCtr="0">
            <a:noAutofit/>
          </a:bodyPr>
          <a:lstStyle/>
          <a:p>
            <a:fld id="{11AB3461-4BD5-4AD4-82B2-BEBBB7CE84B1}" type="datetime'Ч''''''и''''сл''о'' М''''''С''''П'','' ты''с''.'''' е''д.'">
              <a:rPr lang="en-US" sz="1200" smtClean="0">
                <a:solidFill>
                  <a:schemeClr val="tx1"/>
                </a:solidFill>
                <a:latin typeface="Times New Roman"/>
                <a:cs typeface="Times New Roman"/>
                <a:sym typeface="Times New Roman"/>
              </a:rPr>
              <a:pPr/>
              <a:t>Число МСП, тыс. ед.</a:t>
            </a:fld>
            <a:endParaRPr lang="ru-RU" sz="1200" dirty="0">
              <a:solidFill>
                <a:schemeClr val="tx1"/>
              </a:solidFill>
              <a:latin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5" name="Объект 54" hidden="1"/>
          <p:cNvGraphicFramePr>
            <a:graphicFrameLocks noChangeAspect="1"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p:oleObj spid="_x0000_s125954" name="think-cell Slide" r:id="rId62" imgW="360" imgH="360" progId="">
              <p:embed/>
            </p:oleObj>
          </a:graphicData>
        </a:graphic>
      </p:graphicFrame>
      <p:sp>
        <p:nvSpPr>
          <p:cNvPr id="54" name="Прямоугольник 53" hidden="1"/>
          <p:cNvSpPr/>
          <p:nvPr>
            <p:custDataLst>
              <p:tags r:id="rId2"/>
            </p:custDataLst>
          </p:nvPr>
        </p:nvSpPr>
        <p:spPr bwMode="auto">
          <a:xfrm>
            <a:off x="0" y="0"/>
            <a:ext cx="158750" cy="158750"/>
          </a:xfrm>
          <a:prstGeom prst="rect">
            <a:avLst/>
          </a:prstGeom>
          <a:solidFill>
            <a:schemeClr val="accent1"/>
          </a:solidFill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rtlCol="0" anchor="ctr" anchorCtr="0">
            <a:noAutofit/>
          </a:bodyPr>
          <a:lstStyle/>
          <a:p>
            <a:pPr algn="ctr"/>
            <a:endParaRPr lang="ru-RU" sz="1200" dirty="0"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15" name="Rectangle 10"/>
          <p:cNvSpPr>
            <a:spLocks noChangeArrowheads="1"/>
          </p:cNvSpPr>
          <p:nvPr>
            <p:custDataLst>
              <p:tags r:id="rId3"/>
            </p:custDataLst>
          </p:nvPr>
        </p:nvSpPr>
        <p:spPr bwMode="auto">
          <a:xfrm flipH="1">
            <a:off x="0" y="0"/>
            <a:ext cx="609600" cy="6858000"/>
          </a:xfrm>
          <a:prstGeom prst="rect">
            <a:avLst/>
          </a:prstGeom>
          <a:gradFill rotWithShape="0">
            <a:gsLst>
              <a:gs pos="0">
                <a:srgbClr val="FFC000"/>
              </a:gs>
              <a:gs pos="13000">
                <a:srgbClr val="FFA800"/>
              </a:gs>
              <a:gs pos="28000">
                <a:srgbClr val="825600"/>
              </a:gs>
              <a:gs pos="42999">
                <a:srgbClr val="FFA800"/>
              </a:gs>
              <a:gs pos="58000">
                <a:srgbClr val="825600"/>
              </a:gs>
              <a:gs pos="72000">
                <a:srgbClr val="FFA800"/>
              </a:gs>
              <a:gs pos="87000">
                <a:srgbClr val="825600"/>
              </a:gs>
              <a:gs pos="100000">
                <a:srgbClr val="FFA800"/>
              </a:gs>
            </a:gsLst>
            <a:lin ang="5400000"/>
          </a:gradFill>
          <a:ln w="9525">
            <a:noFill/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Прямоугольник 25"/>
          <p:cNvSpPr/>
          <p:nvPr>
            <p:custDataLst>
              <p:tags r:id="rId4"/>
            </p:custDataLst>
          </p:nvPr>
        </p:nvSpPr>
        <p:spPr>
          <a:xfrm>
            <a:off x="628596" y="6357958"/>
            <a:ext cx="8515404" cy="50004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defTabSz="941388" fontAlgn="auto">
              <a:spcBef>
                <a:spcPts val="0"/>
              </a:spcBef>
              <a:spcAft>
                <a:spcPts val="0"/>
              </a:spcAft>
              <a:tabLst>
                <a:tab pos="8159750" algn="l"/>
              </a:tabLst>
              <a:defRPr/>
            </a:pPr>
            <a:r>
              <a:rPr lang="ru-RU" sz="1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* в т.ч. ИП</a:t>
            </a:r>
          </a:p>
          <a:p>
            <a:pPr defTabSz="941388" fontAlgn="auto">
              <a:spcBef>
                <a:spcPts val="0"/>
              </a:spcBef>
              <a:spcAft>
                <a:spcPts val="0"/>
              </a:spcAft>
              <a:tabLst>
                <a:tab pos="8159750" algn="l"/>
              </a:tabLst>
              <a:defRPr/>
            </a:pPr>
            <a:r>
              <a:rPr lang="ru-RU" sz="1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Источники: оценка АНО «НИСИПП» на основе данных Росстат</a:t>
            </a:r>
          </a:p>
        </p:txBody>
      </p:sp>
      <p:sp>
        <p:nvSpPr>
          <p:cNvPr id="38" name="Прямоугольник 37"/>
          <p:cNvSpPr/>
          <p:nvPr>
            <p:custDataLst>
              <p:tags r:id="rId5"/>
            </p:custDataLst>
          </p:nvPr>
        </p:nvSpPr>
        <p:spPr>
          <a:xfrm>
            <a:off x="628596" y="-3222"/>
            <a:ext cx="6316749" cy="9087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 smtClean="0">
                <a:solidFill>
                  <a:srgbClr val="984807"/>
                </a:solidFill>
                <a:latin typeface="Times New Roman" pitchFamily="18" charset="0"/>
                <a:cs typeface="Times New Roman" pitchFamily="18" charset="0"/>
              </a:rPr>
              <a:t>Динамика развития МСП РФ</a:t>
            </a:r>
            <a:r>
              <a:rPr lang="en-US" sz="2000" b="1" dirty="0" smtClean="0">
                <a:solidFill>
                  <a:srgbClr val="984807"/>
                </a:solidFill>
                <a:latin typeface="Times New Roman" pitchFamily="18" charset="0"/>
                <a:cs typeface="Times New Roman" pitchFamily="18" charset="0"/>
              </a:rPr>
              <a:t> (2/</a:t>
            </a:r>
            <a:r>
              <a:rPr lang="ru-RU" sz="2000" b="1" dirty="0" smtClean="0">
                <a:solidFill>
                  <a:srgbClr val="984807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000" b="1" dirty="0" smtClean="0">
                <a:solidFill>
                  <a:srgbClr val="984807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ru-RU" sz="2000" b="1" dirty="0" smtClean="0">
              <a:solidFill>
                <a:srgbClr val="984807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 smtClean="0">
                <a:solidFill>
                  <a:srgbClr val="984807"/>
                </a:solidFill>
                <a:latin typeface="Times New Roman" pitchFamily="18" charset="0"/>
                <a:cs typeface="Times New Roman" pitchFamily="18" charset="0"/>
              </a:rPr>
              <a:t>Существенного роста оборота МСП не наблюдается</a:t>
            </a:r>
          </a:p>
        </p:txBody>
      </p:sp>
      <p:pic>
        <p:nvPicPr>
          <p:cNvPr id="14" name="Picture 6" descr="nisse"/>
          <p:cNvPicPr>
            <a:picLocks noChangeAspect="1" noChangeArrowheads="1"/>
          </p:cNvPicPr>
          <p:nvPr>
            <p:custDataLst>
              <p:tags r:id="rId6"/>
            </p:custDataLst>
          </p:nvPr>
        </p:nvPicPr>
        <p:blipFill>
          <a:blip r:embed="rId63" cstate="print"/>
          <a:srcRect/>
          <a:stretch>
            <a:fillRect/>
          </a:stretch>
        </p:blipFill>
        <p:spPr bwMode="auto">
          <a:xfrm>
            <a:off x="7143750" y="214313"/>
            <a:ext cx="1801813" cy="6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TextBox 12"/>
          <p:cNvSpPr txBox="1">
            <a:spLocks noChangeArrowheads="1"/>
          </p:cNvSpPr>
          <p:nvPr>
            <p:custDataLst>
              <p:tags r:id="rId7"/>
            </p:custDataLst>
          </p:nvPr>
        </p:nvSpPr>
        <p:spPr bwMode="auto">
          <a:xfrm>
            <a:off x="0" y="6468927"/>
            <a:ext cx="64291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4</a:t>
            </a:r>
          </a:p>
        </p:txBody>
      </p:sp>
      <p:sp>
        <p:nvSpPr>
          <p:cNvPr id="35" name="Скругленный прямоугольник 34"/>
          <p:cNvSpPr/>
          <p:nvPr>
            <p:custDataLst>
              <p:tags r:id="rId8"/>
            </p:custDataLst>
          </p:nvPr>
        </p:nvSpPr>
        <p:spPr>
          <a:xfrm>
            <a:off x="4973643" y="1311246"/>
            <a:ext cx="3763964" cy="2117754"/>
          </a:xfrm>
          <a:prstGeom prst="roundRect">
            <a:avLst/>
          </a:prstGeom>
          <a:noFill/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61950" indent="-276225" algn="just">
              <a:buFont typeface="Wingdings" pitchFamily="2" charset="2"/>
              <a:buChar char="Ø"/>
            </a:pPr>
            <a:endParaRPr lang="ru-RU" sz="1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extBox 19"/>
          <p:cNvSpPr txBox="1"/>
          <p:nvPr>
            <p:custDataLst>
              <p:tags r:id="rId9"/>
            </p:custDataLst>
          </p:nvPr>
        </p:nvSpPr>
        <p:spPr>
          <a:xfrm>
            <a:off x="4791078" y="1251224"/>
            <a:ext cx="41624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По итогам 2013 г. в половине федеральных округов наблюдалось падение оборотов МСП*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3" name="Объект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4112317884"/>
              </p:ext>
            </p:extLst>
          </p:nvPr>
        </p:nvGraphicFramePr>
        <p:xfrm>
          <a:off x="4775200" y="2270125"/>
          <a:ext cx="4267290" cy="2248020"/>
        </p:xfrm>
        <a:graphic>
          <a:graphicData uri="http://schemas.openxmlformats.org/presentationml/2006/ole">
            <p:oleObj spid="_x0000_s125955" name="Диаграмма" r:id="rId64" imgW="4267290" imgH="2248020" progId="MSGraph.Chart.8">
              <p:embed followColorScheme="full"/>
            </p:oleObj>
          </a:graphicData>
        </a:graphic>
      </p:graphicFrame>
      <p:cxnSp>
        <p:nvCxnSpPr>
          <p:cNvPr id="75" name="Прямая соединительная линия 74"/>
          <p:cNvCxnSpPr/>
          <p:nvPr>
            <p:custDataLst>
              <p:tags r:id="rId10"/>
            </p:custDataLst>
          </p:nvPr>
        </p:nvCxnSpPr>
        <p:spPr bwMode="auto">
          <a:xfrm>
            <a:off x="4870450" y="3851275"/>
            <a:ext cx="4067175" cy="0"/>
          </a:xfrm>
          <a:prstGeom prst="line">
            <a:avLst/>
          </a:prstGeom>
          <a:ln w="9525">
            <a:solidFill>
              <a:schemeClr val="tx1"/>
            </a:solidFill>
            <a:prstDash val="lgDash"/>
            <a:headEnd type="none"/>
            <a:tailEnd type="none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Прямоугольник 27"/>
          <p:cNvSpPr/>
          <p:nvPr>
            <p:custDataLst>
              <p:tags r:id="rId11"/>
            </p:custDataLst>
          </p:nvPr>
        </p:nvSpPr>
        <p:spPr bwMode="auto">
          <a:xfrm>
            <a:off x="8377237" y="2157412"/>
            <a:ext cx="358775" cy="182562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20637" tIns="0" rIns="20637" bIns="0" rtlCol="0" anchor="b" anchorCtr="0">
            <a:noAutofit/>
          </a:bodyPr>
          <a:lstStyle/>
          <a:p>
            <a:pPr algn="ctr"/>
            <a:fld id="{6012F348-916C-4A07-B3A8-465FC7C69629}" type="datetime'''''''''''6'''',''''''''''''7''''''''''''%'''''">
              <a:rPr lang="en-US" sz="1200" smtClean="0">
                <a:solidFill>
                  <a:schemeClr val="tx1"/>
                </a:solidFill>
                <a:latin typeface="Times New Roman"/>
                <a:cs typeface="Times New Roman"/>
                <a:sym typeface="Times New Roman"/>
              </a:rPr>
              <a:pPr algn="ctr"/>
              <a:t>6,7%</a:t>
            </a:fld>
            <a:endParaRPr lang="ru-RU" sz="1200" dirty="0">
              <a:solidFill>
                <a:schemeClr val="tx1"/>
              </a:solidFill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29" name="Прямоугольник 28"/>
          <p:cNvSpPr/>
          <p:nvPr>
            <p:custDataLst>
              <p:tags r:id="rId12"/>
            </p:custDataLst>
          </p:nvPr>
        </p:nvSpPr>
        <p:spPr bwMode="auto">
          <a:xfrm>
            <a:off x="7962900" y="2957512"/>
            <a:ext cx="358775" cy="182562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20637" tIns="0" rIns="20637" bIns="0" rtlCol="0" anchor="b" anchorCtr="0">
            <a:noAutofit/>
          </a:bodyPr>
          <a:lstStyle/>
          <a:p>
            <a:pPr algn="ctr"/>
            <a:fld id="{D87D700A-23AB-44E2-AF7D-C246AE14B8AE}" type="datetime'3'''''''''''''''''',''''''4''''%'''''''''''">
              <a:rPr lang="en-US" sz="1200" smtClean="0">
                <a:solidFill>
                  <a:schemeClr val="tx1"/>
                </a:solidFill>
                <a:latin typeface="Times New Roman"/>
                <a:cs typeface="Times New Roman"/>
                <a:sym typeface="Times New Roman"/>
              </a:rPr>
              <a:pPr algn="ctr"/>
              <a:t>3,4%</a:t>
            </a:fld>
            <a:endParaRPr lang="ru-RU" sz="1200" dirty="0">
              <a:solidFill>
                <a:schemeClr val="tx1"/>
              </a:solidFill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32" name="Прямоугольник 31"/>
          <p:cNvSpPr/>
          <p:nvPr>
            <p:custDataLst>
              <p:tags r:id="rId13"/>
            </p:custDataLst>
          </p:nvPr>
        </p:nvSpPr>
        <p:spPr bwMode="auto">
          <a:xfrm>
            <a:off x="7548562" y="2986087"/>
            <a:ext cx="358775" cy="182562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20637" tIns="0" rIns="20637" bIns="0" rtlCol="0" anchor="b" anchorCtr="0">
            <a:noAutofit/>
          </a:bodyPr>
          <a:lstStyle/>
          <a:p>
            <a:pPr algn="ctr"/>
            <a:fld id="{BEC24F0F-2F75-416B-BD2C-1A9D850202CD}" type="datetime'''''''''''''3,''''''''''''''''''''''''''''3''''%'''''">
              <a:rPr lang="en-US" sz="1200" smtClean="0">
                <a:solidFill>
                  <a:schemeClr val="tx1"/>
                </a:solidFill>
                <a:latin typeface="Times New Roman"/>
                <a:cs typeface="Times New Roman"/>
                <a:sym typeface="Times New Roman"/>
              </a:rPr>
              <a:pPr algn="ctr"/>
              <a:t>3,3%</a:t>
            </a:fld>
            <a:endParaRPr lang="ru-RU" sz="1200" dirty="0">
              <a:solidFill>
                <a:schemeClr val="tx1"/>
              </a:solidFill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36" name="Прямоугольник 35"/>
          <p:cNvSpPr/>
          <p:nvPr>
            <p:custDataLst>
              <p:tags r:id="rId14"/>
            </p:custDataLst>
          </p:nvPr>
        </p:nvSpPr>
        <p:spPr bwMode="auto">
          <a:xfrm>
            <a:off x="7134225" y="2986087"/>
            <a:ext cx="358775" cy="182562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20637" tIns="0" rIns="20637" bIns="0" rtlCol="0" anchor="b" anchorCtr="0">
            <a:noAutofit/>
          </a:bodyPr>
          <a:lstStyle/>
          <a:p>
            <a:pPr algn="ctr"/>
            <a:fld id="{DC79CB74-7A69-4E49-8C07-D494A9857F1F}" type="datetime'3,''''''''''''''''''''''''''3''''%'''''''''">
              <a:rPr lang="en-US" sz="1200" smtClean="0">
                <a:solidFill>
                  <a:schemeClr val="tx1"/>
                </a:solidFill>
                <a:latin typeface="Times New Roman"/>
                <a:cs typeface="Times New Roman"/>
                <a:sym typeface="Times New Roman"/>
              </a:rPr>
              <a:pPr algn="ctr"/>
              <a:t>3,3%</a:t>
            </a:fld>
            <a:endParaRPr lang="ru-RU" sz="1200" dirty="0">
              <a:solidFill>
                <a:schemeClr val="tx1"/>
              </a:solidFill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39" name="Прямоугольник 38"/>
          <p:cNvSpPr/>
          <p:nvPr>
            <p:custDataLst>
              <p:tags r:id="rId15"/>
            </p:custDataLst>
          </p:nvPr>
        </p:nvSpPr>
        <p:spPr bwMode="auto">
          <a:xfrm>
            <a:off x="6694487" y="4076700"/>
            <a:ext cx="409575" cy="182562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20637" tIns="0" rIns="20637" bIns="0" rtlCol="0" anchor="t" anchorCtr="0">
            <a:noAutofit/>
          </a:bodyPr>
          <a:lstStyle/>
          <a:p>
            <a:pPr algn="ctr"/>
            <a:fld id="{8437BAC1-C35B-4D6B-85C4-0CDA4A419407}" type="datetime'''''''-''''0,2''''''''''''''%'''''''''''''''''''''''">
              <a:rPr lang="en-US" sz="1200" smtClean="0">
                <a:solidFill>
                  <a:schemeClr val="tx1"/>
                </a:solidFill>
                <a:latin typeface="Times New Roman"/>
                <a:cs typeface="Times New Roman"/>
                <a:sym typeface="Times New Roman"/>
              </a:rPr>
              <a:pPr algn="ctr"/>
              <a:t>-0,2%</a:t>
            </a:fld>
            <a:endParaRPr lang="ru-RU" sz="1200" dirty="0">
              <a:solidFill>
                <a:schemeClr val="tx1"/>
              </a:solidFill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40" name="Прямоугольник 39"/>
          <p:cNvSpPr/>
          <p:nvPr>
            <p:custDataLst>
              <p:tags r:id="rId16"/>
            </p:custDataLst>
          </p:nvPr>
        </p:nvSpPr>
        <p:spPr bwMode="auto">
          <a:xfrm>
            <a:off x="6280150" y="4105275"/>
            <a:ext cx="409575" cy="182562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20637" tIns="0" rIns="20637" bIns="0" rtlCol="0" anchor="t" anchorCtr="0">
            <a:noAutofit/>
          </a:bodyPr>
          <a:lstStyle/>
          <a:p>
            <a:pPr algn="ctr"/>
            <a:fld id="{56A22509-17B1-43E1-AC44-6F7A799A979A}" type="datetime'''''''''-0'''''''',''''''''''3''''''''''''''%'''''''''''''''">
              <a:rPr lang="en-US" sz="1200" smtClean="0">
                <a:solidFill>
                  <a:schemeClr val="tx1"/>
                </a:solidFill>
                <a:latin typeface="Times New Roman"/>
                <a:cs typeface="Times New Roman"/>
                <a:sym typeface="Times New Roman"/>
              </a:rPr>
              <a:pPr algn="ctr"/>
              <a:t>-0,3%</a:t>
            </a:fld>
            <a:endParaRPr lang="ru-RU" sz="1200" dirty="0">
              <a:solidFill>
                <a:schemeClr val="tx1"/>
              </a:solidFill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41" name="Прямоугольник 40"/>
          <p:cNvSpPr/>
          <p:nvPr>
            <p:custDataLst>
              <p:tags r:id="rId17"/>
            </p:custDataLst>
          </p:nvPr>
        </p:nvSpPr>
        <p:spPr bwMode="auto">
          <a:xfrm>
            <a:off x="5865812" y="4438650"/>
            <a:ext cx="409575" cy="182562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20637" tIns="0" rIns="20637" bIns="0" rtlCol="0" anchor="t" anchorCtr="0">
            <a:noAutofit/>
          </a:bodyPr>
          <a:lstStyle/>
          <a:p>
            <a:pPr algn="ctr"/>
            <a:fld id="{040F466A-3F15-4503-A77F-B39D15E5912A}" type="datetime'''-''''1'''''''''''',''''''''''7''''''''''''''%'''''''''''''">
              <a:rPr lang="en-US" sz="1200" smtClean="0">
                <a:solidFill>
                  <a:schemeClr val="tx1"/>
                </a:solidFill>
                <a:latin typeface="Times New Roman"/>
                <a:cs typeface="Times New Roman"/>
                <a:sym typeface="Times New Roman"/>
              </a:rPr>
              <a:pPr algn="ctr"/>
              <a:t>-1,7%</a:t>
            </a:fld>
            <a:endParaRPr lang="ru-RU" sz="1200" dirty="0">
              <a:solidFill>
                <a:schemeClr val="tx1"/>
              </a:solidFill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25" name="Прямоугольник 24"/>
          <p:cNvSpPr/>
          <p:nvPr>
            <p:custDataLst>
              <p:tags r:id="rId18"/>
            </p:custDataLst>
          </p:nvPr>
        </p:nvSpPr>
        <p:spPr bwMode="auto">
          <a:xfrm>
            <a:off x="5451475" y="4438650"/>
            <a:ext cx="409575" cy="182562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20637" tIns="0" rIns="20637" bIns="0" rtlCol="0" anchor="t" anchorCtr="0">
            <a:noAutofit/>
          </a:bodyPr>
          <a:lstStyle/>
          <a:p>
            <a:pPr algn="ctr"/>
            <a:fld id="{FB1A639C-63E4-4615-B339-27383C7F667E}" type="datetime'''''''''''''''''''''''''-1'''''',7''''''''''''''''''''''''%'''">
              <a:rPr lang="en-US" sz="1200" smtClean="0">
                <a:solidFill>
                  <a:schemeClr val="tx1"/>
                </a:solidFill>
                <a:latin typeface="Times New Roman"/>
                <a:cs typeface="Times New Roman"/>
                <a:sym typeface="Times New Roman"/>
              </a:rPr>
              <a:pPr algn="ctr"/>
              <a:t>-1,7%</a:t>
            </a:fld>
            <a:endParaRPr lang="ru-RU" sz="1200" dirty="0">
              <a:solidFill>
                <a:schemeClr val="tx1"/>
              </a:solidFill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27" name="Прямоугольник 26"/>
          <p:cNvSpPr/>
          <p:nvPr>
            <p:custDataLst>
              <p:tags r:id="rId19"/>
            </p:custDataLst>
          </p:nvPr>
        </p:nvSpPr>
        <p:spPr bwMode="auto">
          <a:xfrm>
            <a:off x="5062537" y="3643312"/>
            <a:ext cx="358775" cy="182562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20637" tIns="0" rIns="20637" bIns="0" rtlCol="0" anchor="b" anchorCtr="0">
            <a:noAutofit/>
          </a:bodyPr>
          <a:lstStyle/>
          <a:p>
            <a:pPr algn="ctr"/>
            <a:fld id="{B9E76781-CDB9-4B1B-BC14-C8828CD5BF48}" type="datetime'''''0,''''''''''6''''''''''''''''''''%'''''''''''''''''">
              <a:rPr lang="en-US" sz="1200" smtClean="0">
                <a:solidFill>
                  <a:schemeClr val="tx1"/>
                </a:solidFill>
                <a:latin typeface="Times New Roman"/>
                <a:cs typeface="Times New Roman"/>
                <a:sym typeface="Times New Roman"/>
              </a:rPr>
              <a:pPr algn="ctr"/>
              <a:t>0,6%</a:t>
            </a:fld>
            <a:endParaRPr lang="ru-RU" sz="1200" dirty="0">
              <a:solidFill>
                <a:schemeClr val="tx1"/>
              </a:solidFill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45" name="Прямоугольник 44"/>
          <p:cNvSpPr/>
          <p:nvPr>
            <p:custDataLst>
              <p:tags r:id="rId20"/>
            </p:custDataLst>
          </p:nvPr>
        </p:nvSpPr>
        <p:spPr bwMode="auto">
          <a:xfrm>
            <a:off x="6977062" y="5032375"/>
            <a:ext cx="214312" cy="160337"/>
          </a:xfrm>
          <a:prstGeom prst="rect">
            <a:avLst/>
          </a:prstGeom>
          <a:solidFill>
            <a:srgbClr val="3BA2FF"/>
          </a:solidFill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ru-RU" dirty="0"/>
          </a:p>
        </p:txBody>
      </p:sp>
      <p:sp>
        <p:nvSpPr>
          <p:cNvPr id="44" name="Прямоугольник 43"/>
          <p:cNvSpPr/>
          <p:nvPr>
            <p:custDataLst>
              <p:tags r:id="rId21"/>
            </p:custDataLst>
          </p:nvPr>
        </p:nvSpPr>
        <p:spPr bwMode="auto">
          <a:xfrm>
            <a:off x="6977062" y="5265737"/>
            <a:ext cx="214312" cy="160337"/>
          </a:xfrm>
          <a:prstGeom prst="rect">
            <a:avLst/>
          </a:prstGeom>
          <a:solidFill>
            <a:srgbClr val="79BFFF"/>
          </a:solidFill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ru-RU" dirty="0"/>
          </a:p>
        </p:txBody>
      </p:sp>
      <p:sp>
        <p:nvSpPr>
          <p:cNvPr id="47" name="Прямоугольник 46"/>
          <p:cNvSpPr/>
          <p:nvPr>
            <p:custDataLst>
              <p:tags r:id="rId22"/>
            </p:custDataLst>
          </p:nvPr>
        </p:nvSpPr>
        <p:spPr bwMode="auto">
          <a:xfrm>
            <a:off x="5121275" y="5965825"/>
            <a:ext cx="214312" cy="160337"/>
          </a:xfrm>
          <a:prstGeom prst="rect">
            <a:avLst/>
          </a:prstGeom>
          <a:solidFill>
            <a:srgbClr val="0076E2"/>
          </a:solidFill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ru-RU" dirty="0"/>
          </a:p>
        </p:txBody>
      </p:sp>
      <p:sp>
        <p:nvSpPr>
          <p:cNvPr id="43" name="Прямоугольник 42"/>
          <p:cNvSpPr/>
          <p:nvPr>
            <p:custDataLst>
              <p:tags r:id="rId23"/>
            </p:custDataLst>
          </p:nvPr>
        </p:nvSpPr>
        <p:spPr bwMode="auto">
          <a:xfrm>
            <a:off x="6977062" y="5499100"/>
            <a:ext cx="214312" cy="160337"/>
          </a:xfrm>
          <a:prstGeom prst="rect">
            <a:avLst/>
          </a:prstGeom>
          <a:solidFill>
            <a:srgbClr val="DCE6F2"/>
          </a:solidFill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ru-RU" dirty="0"/>
          </a:p>
        </p:txBody>
      </p:sp>
      <p:sp>
        <p:nvSpPr>
          <p:cNvPr id="42" name="Прямоугольник 41"/>
          <p:cNvSpPr/>
          <p:nvPr>
            <p:custDataLst>
              <p:tags r:id="rId24"/>
            </p:custDataLst>
          </p:nvPr>
        </p:nvSpPr>
        <p:spPr bwMode="auto">
          <a:xfrm>
            <a:off x="6977062" y="5732462"/>
            <a:ext cx="214312" cy="160337"/>
          </a:xfrm>
          <a:prstGeom prst="rect">
            <a:avLst/>
          </a:prstGeom>
          <a:solidFill>
            <a:schemeClr val="bg2"/>
          </a:solidFill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ru-RU" dirty="0"/>
          </a:p>
        </p:txBody>
      </p:sp>
      <p:sp>
        <p:nvSpPr>
          <p:cNvPr id="48" name="Прямоугольник 47"/>
          <p:cNvSpPr/>
          <p:nvPr>
            <p:custDataLst>
              <p:tags r:id="rId25"/>
            </p:custDataLst>
          </p:nvPr>
        </p:nvSpPr>
        <p:spPr bwMode="auto">
          <a:xfrm>
            <a:off x="5121275" y="5732462"/>
            <a:ext cx="214312" cy="160337"/>
          </a:xfrm>
          <a:prstGeom prst="rect">
            <a:avLst/>
          </a:prstGeom>
          <a:solidFill>
            <a:srgbClr val="00519A"/>
          </a:solidFill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ru-RU" dirty="0"/>
          </a:p>
        </p:txBody>
      </p:sp>
      <p:sp>
        <p:nvSpPr>
          <p:cNvPr id="49" name="Прямоугольник 48"/>
          <p:cNvSpPr/>
          <p:nvPr>
            <p:custDataLst>
              <p:tags r:id="rId26"/>
            </p:custDataLst>
          </p:nvPr>
        </p:nvSpPr>
        <p:spPr bwMode="auto">
          <a:xfrm>
            <a:off x="5121275" y="5499100"/>
            <a:ext cx="214312" cy="160337"/>
          </a:xfrm>
          <a:prstGeom prst="rect">
            <a:avLst/>
          </a:prstGeom>
          <a:solidFill>
            <a:schemeClr val="accent1"/>
          </a:solidFill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ru-RU" dirty="0"/>
          </a:p>
        </p:txBody>
      </p:sp>
      <p:sp>
        <p:nvSpPr>
          <p:cNvPr id="50" name="Прямоугольник 49"/>
          <p:cNvSpPr/>
          <p:nvPr>
            <p:custDataLst>
              <p:tags r:id="rId27"/>
            </p:custDataLst>
          </p:nvPr>
        </p:nvSpPr>
        <p:spPr bwMode="auto">
          <a:xfrm>
            <a:off x="5121275" y="5265737"/>
            <a:ext cx="214312" cy="160337"/>
          </a:xfrm>
          <a:prstGeom prst="rect">
            <a:avLst/>
          </a:prstGeom>
          <a:solidFill>
            <a:srgbClr val="9BC62E"/>
          </a:solidFill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ru-RU" dirty="0"/>
          </a:p>
        </p:txBody>
      </p:sp>
      <p:sp>
        <p:nvSpPr>
          <p:cNvPr id="51" name="Прямоугольник 50"/>
          <p:cNvSpPr/>
          <p:nvPr>
            <p:custDataLst>
              <p:tags r:id="rId28"/>
            </p:custDataLst>
          </p:nvPr>
        </p:nvSpPr>
        <p:spPr bwMode="auto">
          <a:xfrm>
            <a:off x="5121275" y="5032375"/>
            <a:ext cx="214312" cy="160337"/>
          </a:xfrm>
          <a:prstGeom prst="rect">
            <a:avLst/>
          </a:prstGeom>
          <a:solidFill>
            <a:schemeClr val="accent2"/>
          </a:solidFill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ru-RU" dirty="0"/>
          </a:p>
        </p:txBody>
      </p:sp>
      <p:sp>
        <p:nvSpPr>
          <p:cNvPr id="52" name="Прямоугольник 51"/>
          <p:cNvSpPr/>
          <p:nvPr>
            <p:custDataLst>
              <p:tags r:id="rId29"/>
            </p:custDataLst>
          </p:nvPr>
        </p:nvSpPr>
        <p:spPr bwMode="auto">
          <a:xfrm>
            <a:off x="7242175" y="5727700"/>
            <a:ext cx="1530350" cy="182562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 anchorCtr="0">
            <a:noAutofit/>
          </a:bodyPr>
          <a:lstStyle/>
          <a:p>
            <a:fld id="{5C830202-4A1B-472A-AA3F-957189F4E66F}" type="datetime'С''''''евер''''''о''''-Ка''''''в''''каз''ск''и''й'''' ФО'">
              <a:rPr lang="en-US" sz="1200" smtClean="0">
                <a:solidFill>
                  <a:schemeClr val="tx1"/>
                </a:solidFill>
                <a:latin typeface="Times New Roman"/>
                <a:cs typeface="Times New Roman"/>
                <a:sym typeface="Times New Roman"/>
              </a:rPr>
              <a:pPr/>
              <a:t>Северо-Кавказский ФО</a:t>
            </a:fld>
            <a:endParaRPr lang="ru-RU" sz="1200" dirty="0">
              <a:solidFill>
                <a:schemeClr val="tx1"/>
              </a:solidFill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53" name="Прямоугольник 52"/>
          <p:cNvSpPr/>
          <p:nvPr>
            <p:custDataLst>
              <p:tags r:id="rId30"/>
            </p:custDataLst>
          </p:nvPr>
        </p:nvSpPr>
        <p:spPr bwMode="auto">
          <a:xfrm>
            <a:off x="7242175" y="5494337"/>
            <a:ext cx="1168400" cy="182562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 anchorCtr="0">
            <a:noAutofit/>
          </a:bodyPr>
          <a:lstStyle/>
          <a:p>
            <a:fld id="{6737611B-B5CC-4603-8BDF-A0837C2D7139}" type="datetime'''Прив''о''л''''''''''ж''''''''''с''''к''и''''й'''''' ''Ф''О'">
              <a:rPr lang="en-US" sz="1200" smtClean="0">
                <a:solidFill>
                  <a:schemeClr val="tx1"/>
                </a:solidFill>
                <a:latin typeface="Times New Roman"/>
                <a:cs typeface="Times New Roman"/>
                <a:sym typeface="Times New Roman"/>
              </a:rPr>
              <a:pPr/>
              <a:t>Приволжский ФО</a:t>
            </a:fld>
            <a:endParaRPr lang="ru-RU" sz="1200" dirty="0">
              <a:solidFill>
                <a:schemeClr val="tx1"/>
              </a:solidFill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56" name="Прямоугольник 55"/>
          <p:cNvSpPr/>
          <p:nvPr>
            <p:custDataLst>
              <p:tags r:id="rId31"/>
            </p:custDataLst>
          </p:nvPr>
        </p:nvSpPr>
        <p:spPr bwMode="auto">
          <a:xfrm>
            <a:off x="7242175" y="5260975"/>
            <a:ext cx="1435100" cy="182562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 anchorCtr="0">
            <a:noAutofit/>
          </a:bodyPr>
          <a:lstStyle/>
          <a:p>
            <a:fld id="{13723944-06EB-4C94-B414-75256323C564}" type="datetime'Д''''а''''''ль''''''н''ево''с''точн''ы''''й ''Ф''''О'''''''''">
              <a:rPr lang="en-US" sz="1200" smtClean="0">
                <a:solidFill>
                  <a:schemeClr val="tx1"/>
                </a:solidFill>
                <a:latin typeface="Times New Roman"/>
                <a:cs typeface="Times New Roman"/>
                <a:sym typeface="Times New Roman"/>
              </a:rPr>
              <a:pPr/>
              <a:t>Дальневосточный ФО</a:t>
            </a:fld>
            <a:endParaRPr lang="ru-RU" sz="1200" dirty="0">
              <a:solidFill>
                <a:schemeClr val="tx1"/>
              </a:solidFill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57" name="Прямоугольник 56"/>
          <p:cNvSpPr/>
          <p:nvPr>
            <p:custDataLst>
              <p:tags r:id="rId32"/>
            </p:custDataLst>
          </p:nvPr>
        </p:nvSpPr>
        <p:spPr bwMode="auto">
          <a:xfrm>
            <a:off x="7242175" y="5027612"/>
            <a:ext cx="971550" cy="182562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 anchorCtr="0">
            <a:noAutofit/>
          </a:bodyPr>
          <a:lstStyle/>
          <a:p>
            <a:fld id="{A0859D65-90BD-4E42-9FED-B3CE624B25CC}" type="datetime'''''У''''''''''р''''''а''''''''''''''л''ь''ский'''''' Ф''''О'">
              <a:rPr lang="en-US" sz="1200" smtClean="0">
                <a:solidFill>
                  <a:schemeClr val="tx1"/>
                </a:solidFill>
                <a:latin typeface="Times New Roman"/>
                <a:cs typeface="Times New Roman"/>
                <a:sym typeface="Times New Roman"/>
              </a:rPr>
              <a:pPr/>
              <a:t>Уральский ФО</a:t>
            </a:fld>
            <a:endParaRPr lang="ru-RU" sz="1200" dirty="0">
              <a:solidFill>
                <a:schemeClr val="tx1"/>
              </a:solidFill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58" name="Прямоугольник 57"/>
          <p:cNvSpPr/>
          <p:nvPr>
            <p:custDataLst>
              <p:tags r:id="rId33"/>
            </p:custDataLst>
          </p:nvPr>
        </p:nvSpPr>
        <p:spPr bwMode="auto">
          <a:xfrm>
            <a:off x="5386387" y="5961062"/>
            <a:ext cx="795337" cy="182562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 anchorCtr="0">
            <a:noAutofit/>
          </a:bodyPr>
          <a:lstStyle/>
          <a:p>
            <a:fld id="{1863A948-8E27-4FE0-9C66-52BA66CB7C90}" type="datetime'''''Южн''''''''ы''''''''''''й'''''' ''''''''''Ф''''''О'''''''">
              <a:rPr lang="en-US" sz="1200" smtClean="0">
                <a:solidFill>
                  <a:schemeClr val="tx1"/>
                </a:solidFill>
                <a:latin typeface="Times New Roman"/>
                <a:cs typeface="Times New Roman"/>
                <a:sym typeface="Times New Roman"/>
              </a:rPr>
              <a:pPr/>
              <a:t>Южный ФО</a:t>
            </a:fld>
            <a:endParaRPr lang="ru-RU" sz="1200" dirty="0">
              <a:solidFill>
                <a:schemeClr val="tx1"/>
              </a:solidFill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59" name="Прямоугольник 58"/>
          <p:cNvSpPr/>
          <p:nvPr>
            <p:custDataLst>
              <p:tags r:id="rId34"/>
            </p:custDataLst>
          </p:nvPr>
        </p:nvSpPr>
        <p:spPr bwMode="auto">
          <a:xfrm>
            <a:off x="5386387" y="5727700"/>
            <a:ext cx="990600" cy="182562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 anchorCtr="0">
            <a:noAutofit/>
          </a:bodyPr>
          <a:lstStyle/>
          <a:p>
            <a:fld id="{2D87E29C-F296-4FB0-8FB1-92AFCBB37EBC}" type="datetime'С''и''''''''б''''ирски''''''й'''' ''''''''''''Ф''О'''''">
              <a:rPr lang="en-US" sz="1200" smtClean="0">
                <a:solidFill>
                  <a:schemeClr val="tx1"/>
                </a:solidFill>
                <a:latin typeface="Times New Roman"/>
                <a:cs typeface="Times New Roman"/>
                <a:sym typeface="Times New Roman"/>
              </a:rPr>
              <a:pPr/>
              <a:t>Сибирский ФО</a:t>
            </a:fld>
            <a:endParaRPr lang="ru-RU" sz="1200" dirty="0">
              <a:solidFill>
                <a:schemeClr val="tx1"/>
              </a:solidFill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60" name="Прямоугольник 59"/>
          <p:cNvSpPr/>
          <p:nvPr>
            <p:custDataLst>
              <p:tags r:id="rId35"/>
            </p:custDataLst>
          </p:nvPr>
        </p:nvSpPr>
        <p:spPr bwMode="auto">
          <a:xfrm>
            <a:off x="5386386" y="5494337"/>
            <a:ext cx="1149350" cy="182562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 anchorCtr="0">
            <a:noAutofit/>
          </a:bodyPr>
          <a:lstStyle/>
          <a:p>
            <a:fld id="{74815C64-1707-4495-9250-2DC870257486}" type="datetime'''''''Це''''''нтра''''''''л''''ьны''й ''ФО'''''''''''">
              <a:rPr lang="en-US" sz="1200" smtClean="0">
                <a:solidFill>
                  <a:schemeClr val="tx1"/>
                </a:solidFill>
                <a:latin typeface="Times New Roman"/>
                <a:cs typeface="Times New Roman"/>
                <a:sym typeface="Times New Roman"/>
              </a:rPr>
              <a:pPr/>
              <a:t>Центральный ФО</a:t>
            </a:fld>
            <a:endParaRPr lang="ru-RU" sz="1200" dirty="0">
              <a:solidFill>
                <a:schemeClr val="tx1"/>
              </a:solidFill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61" name="Прямоугольник 60"/>
          <p:cNvSpPr/>
          <p:nvPr>
            <p:custDataLst>
              <p:tags r:id="rId36"/>
            </p:custDataLst>
          </p:nvPr>
        </p:nvSpPr>
        <p:spPr bwMode="auto">
          <a:xfrm>
            <a:off x="5386387" y="5260975"/>
            <a:ext cx="1417637" cy="182562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 anchorCtr="0">
            <a:noAutofit/>
          </a:bodyPr>
          <a:lstStyle/>
          <a:p>
            <a:fld id="{CB71BC11-42B4-4B65-9EA8-509D7DC5FDAE}" type="datetime'''''''''С''''е''в''е''''ро''-''''''''З''ап''''а''дный'' ФО'''">
              <a:rPr lang="en-US" sz="1200" smtClean="0">
                <a:solidFill>
                  <a:schemeClr val="tx1"/>
                </a:solidFill>
                <a:latin typeface="Times New Roman"/>
                <a:cs typeface="Times New Roman"/>
                <a:sym typeface="Times New Roman"/>
              </a:rPr>
              <a:pPr/>
              <a:t>Северо-Западный ФО</a:t>
            </a:fld>
            <a:endParaRPr lang="ru-RU" sz="1200" dirty="0">
              <a:solidFill>
                <a:schemeClr val="tx1"/>
              </a:solidFill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62" name="Прямоугольник 61"/>
          <p:cNvSpPr/>
          <p:nvPr>
            <p:custDataLst>
              <p:tags r:id="rId37"/>
            </p:custDataLst>
          </p:nvPr>
        </p:nvSpPr>
        <p:spPr bwMode="auto">
          <a:xfrm>
            <a:off x="5386387" y="5027612"/>
            <a:ext cx="1489075" cy="182562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 anchorCtr="0">
            <a:noAutofit/>
          </a:bodyPr>
          <a:lstStyle/>
          <a:p>
            <a:fld id="{E4653797-989C-4881-9FD0-087419FDDCDE}" type="datetime'Рос''''сий''с''к''а''я'''''' Ф''е''дерац''''''''и''''''я'">
              <a:rPr lang="en-US" sz="1200" smtClean="0">
                <a:solidFill>
                  <a:schemeClr val="tx1"/>
                </a:solidFill>
                <a:latin typeface="Times New Roman"/>
                <a:cs typeface="Times New Roman"/>
                <a:sym typeface="Times New Roman"/>
              </a:rPr>
              <a:pPr/>
              <a:t>Российская Федерация</a:t>
            </a:fld>
            <a:endParaRPr lang="ru-RU" sz="1200" dirty="0">
              <a:solidFill>
                <a:schemeClr val="tx1"/>
              </a:solidFill>
              <a:latin typeface="Times New Roman"/>
              <a:cs typeface="Times New Roman"/>
              <a:sym typeface="Times New Roman"/>
            </a:endParaRPr>
          </a:p>
        </p:txBody>
      </p:sp>
      <p:graphicFrame>
        <p:nvGraphicFramePr>
          <p:cNvPr id="198" name="Объект 197"/>
          <p:cNvGraphicFramePr>
            <a:graphicFrameLocks noChangeAspect="1"/>
          </p:cNvGraphicFramePr>
          <p:nvPr/>
        </p:nvGraphicFramePr>
        <p:xfrm>
          <a:off x="1035050" y="2805112"/>
          <a:ext cx="3209990" cy="1771740"/>
        </p:xfrm>
        <a:graphic>
          <a:graphicData uri="http://schemas.openxmlformats.org/presentationml/2006/ole">
            <p:oleObj spid="_x0000_s125956" name="Диаграмма" r:id="rId65" imgW="3209990" imgH="1771740" progId="MSGraph.Chart.8">
              <p:embed followColorScheme="full"/>
            </p:oleObj>
          </a:graphicData>
        </a:graphic>
      </p:graphicFrame>
      <p:cxnSp>
        <p:nvCxnSpPr>
          <p:cNvPr id="82" name="Прямая соединительная линия 81"/>
          <p:cNvCxnSpPr/>
          <p:nvPr>
            <p:custDataLst>
              <p:tags r:id="rId38"/>
            </p:custDataLst>
          </p:nvPr>
        </p:nvCxnSpPr>
        <p:spPr bwMode="auto">
          <a:xfrm>
            <a:off x="2973387" y="2546349"/>
            <a:ext cx="0" cy="203200"/>
          </a:xfrm>
          <a:prstGeom prst="line">
            <a:avLst/>
          </a:prstGeom>
          <a:ln w="12700">
            <a:solidFill>
              <a:schemeClr val="tx1"/>
            </a:solidFill>
            <a:headEnd type="none"/>
            <a:tailEnd type="triangle" w="med" len="med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Прямая соединительная линия 80"/>
          <p:cNvCxnSpPr/>
          <p:nvPr>
            <p:custDataLst>
              <p:tags r:id="rId39"/>
            </p:custDataLst>
          </p:nvPr>
        </p:nvCxnSpPr>
        <p:spPr bwMode="auto">
          <a:xfrm>
            <a:off x="2297112" y="2546350"/>
            <a:ext cx="676275" cy="0"/>
          </a:xfrm>
          <a:prstGeom prst="line">
            <a:avLst/>
          </a:prstGeom>
          <a:ln w="12700">
            <a:solidFill>
              <a:schemeClr val="tx1"/>
            </a:solidFill>
            <a:headEnd type="none"/>
            <a:tailEnd type="none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Прямая соединительная линия 79"/>
          <p:cNvCxnSpPr/>
          <p:nvPr>
            <p:custDataLst>
              <p:tags r:id="rId40"/>
            </p:custDataLst>
          </p:nvPr>
        </p:nvCxnSpPr>
        <p:spPr bwMode="auto">
          <a:xfrm flipV="1">
            <a:off x="2297112" y="2546350"/>
            <a:ext cx="0" cy="155575"/>
          </a:xfrm>
          <a:prstGeom prst="line">
            <a:avLst/>
          </a:prstGeom>
          <a:ln w="12700">
            <a:solidFill>
              <a:schemeClr val="tx1"/>
            </a:solidFill>
            <a:headEnd type="none"/>
            <a:tailEnd type="none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Прямая соединительная линия 84"/>
          <p:cNvCxnSpPr/>
          <p:nvPr>
            <p:custDataLst>
              <p:tags r:id="rId41"/>
            </p:custDataLst>
          </p:nvPr>
        </p:nvCxnSpPr>
        <p:spPr bwMode="auto">
          <a:xfrm>
            <a:off x="3763962" y="2584450"/>
            <a:ext cx="0" cy="155575"/>
          </a:xfrm>
          <a:prstGeom prst="line">
            <a:avLst/>
          </a:prstGeom>
          <a:ln w="12700">
            <a:solidFill>
              <a:schemeClr val="tx1"/>
            </a:solidFill>
            <a:headEnd type="none"/>
            <a:tailEnd type="triangle" w="med" len="med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Прямая соединительная линия 82"/>
          <p:cNvCxnSpPr/>
          <p:nvPr>
            <p:custDataLst>
              <p:tags r:id="rId42"/>
            </p:custDataLst>
          </p:nvPr>
        </p:nvCxnSpPr>
        <p:spPr bwMode="auto">
          <a:xfrm flipV="1">
            <a:off x="3049587" y="2584450"/>
            <a:ext cx="0" cy="165100"/>
          </a:xfrm>
          <a:prstGeom prst="line">
            <a:avLst/>
          </a:prstGeom>
          <a:ln w="12700">
            <a:solidFill>
              <a:schemeClr val="tx1"/>
            </a:solidFill>
            <a:headEnd type="none"/>
            <a:tailEnd type="none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Прямая соединительная линия 83"/>
          <p:cNvCxnSpPr/>
          <p:nvPr>
            <p:custDataLst>
              <p:tags r:id="rId43"/>
            </p:custDataLst>
          </p:nvPr>
        </p:nvCxnSpPr>
        <p:spPr bwMode="auto">
          <a:xfrm>
            <a:off x="3049587" y="2584450"/>
            <a:ext cx="714375" cy="0"/>
          </a:xfrm>
          <a:prstGeom prst="line">
            <a:avLst/>
          </a:prstGeom>
          <a:ln w="12700">
            <a:solidFill>
              <a:schemeClr val="tx1"/>
            </a:solidFill>
            <a:headEnd type="none"/>
            <a:tailEnd type="none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Прямая соединительная линия 78"/>
          <p:cNvCxnSpPr/>
          <p:nvPr>
            <p:custDataLst>
              <p:tags r:id="rId44"/>
            </p:custDataLst>
          </p:nvPr>
        </p:nvCxnSpPr>
        <p:spPr bwMode="auto">
          <a:xfrm>
            <a:off x="2220912" y="2498724"/>
            <a:ext cx="0" cy="203200"/>
          </a:xfrm>
          <a:prstGeom prst="line">
            <a:avLst/>
          </a:prstGeom>
          <a:ln w="12700">
            <a:solidFill>
              <a:schemeClr val="tx1"/>
            </a:solidFill>
            <a:headEnd type="none"/>
            <a:tailEnd type="triangle" w="med" len="med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Прямая соединительная линия 76"/>
          <p:cNvCxnSpPr/>
          <p:nvPr>
            <p:custDataLst>
              <p:tags r:id="rId45"/>
            </p:custDataLst>
          </p:nvPr>
        </p:nvCxnSpPr>
        <p:spPr bwMode="auto">
          <a:xfrm flipV="1">
            <a:off x="1506537" y="2498726"/>
            <a:ext cx="0" cy="155575"/>
          </a:xfrm>
          <a:prstGeom prst="line">
            <a:avLst/>
          </a:prstGeom>
          <a:ln w="12700">
            <a:solidFill>
              <a:schemeClr val="tx1"/>
            </a:solidFill>
            <a:headEnd type="none"/>
            <a:tailEnd type="none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Прямая соединительная линия 77"/>
          <p:cNvCxnSpPr/>
          <p:nvPr>
            <p:custDataLst>
              <p:tags r:id="rId46"/>
            </p:custDataLst>
          </p:nvPr>
        </p:nvCxnSpPr>
        <p:spPr bwMode="auto">
          <a:xfrm>
            <a:off x="1506537" y="2498725"/>
            <a:ext cx="714375" cy="0"/>
          </a:xfrm>
          <a:prstGeom prst="line">
            <a:avLst/>
          </a:prstGeom>
          <a:ln w="12700">
            <a:solidFill>
              <a:schemeClr val="tx1"/>
            </a:solidFill>
            <a:headEnd type="none"/>
            <a:tailEnd type="none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6" name="Прямоугольник 205"/>
          <p:cNvSpPr/>
          <p:nvPr>
            <p:custDataLst>
              <p:tags r:id="rId47"/>
            </p:custDataLst>
          </p:nvPr>
        </p:nvSpPr>
        <p:spPr bwMode="auto">
          <a:xfrm>
            <a:off x="1276350" y="2692400"/>
            <a:ext cx="460375" cy="182562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20637" tIns="0" rIns="20637" bIns="0" rtlCol="0" anchor="b" anchorCtr="0">
            <a:noAutofit/>
          </a:bodyPr>
          <a:lstStyle/>
          <a:p>
            <a:pPr algn="ctr"/>
            <a:fld id="{5C6A7BD1-8661-48CB-9FAC-20D8ABCE9E89}" type="datetime'''''''''''''''''''''''''''2''''6.''''''4''''''''8''3'''''">
              <a:rPr lang="en-US" sz="1200" smtClean="0">
                <a:solidFill>
                  <a:schemeClr val="tx1"/>
                </a:solidFill>
                <a:latin typeface="Times New Roman"/>
                <a:cs typeface="Times New Roman"/>
                <a:sym typeface="Times New Roman"/>
              </a:rPr>
              <a:pPr algn="ctr"/>
              <a:t>26.483</a:t>
            </a:fld>
            <a:endParaRPr lang="ru-RU" sz="1200" dirty="0">
              <a:solidFill>
                <a:schemeClr val="tx1"/>
              </a:solidFill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205" name="Прямоугольник 204"/>
          <p:cNvSpPr/>
          <p:nvPr>
            <p:custDataLst>
              <p:tags r:id="rId48"/>
            </p:custDataLst>
          </p:nvPr>
        </p:nvSpPr>
        <p:spPr bwMode="auto">
          <a:xfrm>
            <a:off x="3605212" y="4516437"/>
            <a:ext cx="317500" cy="182562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t" anchorCtr="0">
            <a:noAutofit/>
          </a:bodyPr>
          <a:lstStyle/>
          <a:p>
            <a:pPr algn="ctr"/>
            <a:fld id="{6A96FEBF-B4ED-4714-AFBF-8E8F12DABA91}" type="datetime'2''''01''3'''''''''''''''''''''''''''''''''">
              <a:rPr lang="en-US" sz="1200" smtClean="0">
                <a:solidFill>
                  <a:schemeClr val="tx1"/>
                </a:solidFill>
                <a:latin typeface="Times New Roman"/>
                <a:cs typeface="Times New Roman"/>
                <a:sym typeface="Times New Roman"/>
              </a:rPr>
              <a:pPr algn="ctr"/>
              <a:t>2013</a:t>
            </a:fld>
            <a:endParaRPr lang="ru-RU" sz="1200" dirty="0">
              <a:solidFill>
                <a:schemeClr val="tx1"/>
              </a:solidFill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208" name="Прямоугольник 207"/>
          <p:cNvSpPr/>
          <p:nvPr>
            <p:custDataLst>
              <p:tags r:id="rId49"/>
            </p:custDataLst>
          </p:nvPr>
        </p:nvSpPr>
        <p:spPr bwMode="auto">
          <a:xfrm>
            <a:off x="2781300" y="2787650"/>
            <a:ext cx="460375" cy="182562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20637" tIns="0" rIns="20637" bIns="0" rtlCol="0" anchor="b" anchorCtr="0">
            <a:noAutofit/>
          </a:bodyPr>
          <a:lstStyle/>
          <a:p>
            <a:pPr algn="ctr"/>
            <a:fld id="{098AC9AA-BE7D-4F79-9EEE-45300357CF28}" type="datetime'''''2''''''''''4.''''''''''''''''8''''''''''''8''''''''0'''">
              <a:rPr lang="en-US" sz="1200" smtClean="0">
                <a:solidFill>
                  <a:schemeClr val="tx1"/>
                </a:solidFill>
                <a:latin typeface="Times New Roman"/>
                <a:cs typeface="Times New Roman"/>
                <a:sym typeface="Times New Roman"/>
              </a:rPr>
              <a:pPr algn="ctr"/>
              <a:t>24.880</a:t>
            </a:fld>
            <a:endParaRPr lang="ru-RU" sz="1200" dirty="0">
              <a:solidFill>
                <a:schemeClr val="tx1"/>
              </a:solidFill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200" name="Прямоугольник 199"/>
          <p:cNvSpPr/>
          <p:nvPr>
            <p:custDataLst>
              <p:tags r:id="rId50"/>
            </p:custDataLst>
          </p:nvPr>
        </p:nvSpPr>
        <p:spPr bwMode="auto">
          <a:xfrm>
            <a:off x="1347787" y="4516437"/>
            <a:ext cx="317500" cy="182562"/>
          </a:xfrm>
          <a:prstGeom prst="rect">
            <a:avLst/>
          </a:prstGeom>
          <a:noFill/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t" anchorCtr="0">
            <a:noAutofit/>
          </a:bodyPr>
          <a:lstStyle/>
          <a:p>
            <a:pPr algn="ctr"/>
            <a:fld id="{A488D43C-8BC0-4274-97FD-B968CA90336B}" type="datetime'''''''2''''''0''10'''''''''''''''''''''''''''''''''''">
              <a:rPr lang="en-US" sz="1200" smtClean="0">
                <a:solidFill>
                  <a:schemeClr val="tx1"/>
                </a:solidFill>
                <a:latin typeface="Times New Roman"/>
                <a:cs typeface="Times New Roman"/>
                <a:sym typeface="Times New Roman"/>
              </a:rPr>
              <a:pPr algn="ctr"/>
              <a:t>2010</a:t>
            </a:fld>
            <a:endParaRPr lang="ru-RU" sz="1200" dirty="0" smtClean="0">
              <a:solidFill>
                <a:schemeClr val="tx1"/>
              </a:solidFill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218" name="Овал 217"/>
          <p:cNvSpPr/>
          <p:nvPr>
            <p:custDataLst>
              <p:tags r:id="rId51"/>
            </p:custDataLst>
          </p:nvPr>
        </p:nvSpPr>
        <p:spPr bwMode="auto">
          <a:xfrm>
            <a:off x="3182937" y="2466975"/>
            <a:ext cx="447675" cy="234950"/>
          </a:xfrm>
          <a:prstGeom prst="ellipse">
            <a:avLst/>
          </a:prstGeom>
          <a:solidFill>
            <a:srgbClr val="FFFFFF"/>
          </a:solidFill>
          <a:ln w="95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 anchorCtr="0">
            <a:noAutofit/>
          </a:bodyPr>
          <a:lstStyle/>
          <a:p>
            <a:pPr algn="ctr">
              <a:lnSpc>
                <a:spcPct val="90000"/>
              </a:lnSpc>
            </a:pPr>
            <a:fld id="{C031966A-C1B9-41B3-82B1-E1A2F343BB2F}" type="datetime'''''''+''''''1''''''''''''%'''''''''''''''''''">
              <a:rPr lang="en-US" sz="1200" b="1" smtClean="0">
                <a:solidFill>
                  <a:schemeClr val="tx1"/>
                </a:solidFill>
                <a:latin typeface="Times New Roman"/>
                <a:cs typeface="Times New Roman"/>
                <a:sym typeface="Times New Roman"/>
              </a:rPr>
              <a:pPr algn="ctr">
                <a:lnSpc>
                  <a:spcPct val="90000"/>
                </a:lnSpc>
              </a:pPr>
              <a:t>+1%</a:t>
            </a:fld>
            <a:endParaRPr lang="ru-RU" sz="1200" b="1" dirty="0">
              <a:solidFill>
                <a:schemeClr val="tx1"/>
              </a:solidFill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214" name="Овал 213"/>
          <p:cNvSpPr/>
          <p:nvPr>
            <p:custDataLst>
              <p:tags r:id="rId52"/>
            </p:custDataLst>
          </p:nvPr>
        </p:nvSpPr>
        <p:spPr bwMode="auto">
          <a:xfrm>
            <a:off x="2438400" y="2428875"/>
            <a:ext cx="395287" cy="234950"/>
          </a:xfrm>
          <a:prstGeom prst="ellipse">
            <a:avLst/>
          </a:prstGeom>
          <a:solidFill>
            <a:srgbClr val="FFFFFF"/>
          </a:solidFill>
          <a:ln w="95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 anchorCtr="0">
            <a:noAutofit/>
          </a:bodyPr>
          <a:lstStyle/>
          <a:p>
            <a:pPr algn="ctr">
              <a:lnSpc>
                <a:spcPct val="90000"/>
              </a:lnSpc>
            </a:pPr>
            <a:fld id="{2AD229F9-7CB1-4824-AD8B-5BF654B2BA12}" type="datetime'''''''''''-''''''''''''''3''%'''''''''">
              <a:rPr lang="en-US" sz="1200" b="1" smtClean="0">
                <a:solidFill>
                  <a:schemeClr val="tx1"/>
                </a:solidFill>
                <a:latin typeface="Times New Roman"/>
                <a:cs typeface="Times New Roman"/>
                <a:sym typeface="Times New Roman"/>
              </a:rPr>
              <a:pPr algn="ctr">
                <a:lnSpc>
                  <a:spcPct val="90000"/>
                </a:lnSpc>
              </a:pPr>
              <a:t>-3%</a:t>
            </a:fld>
            <a:endParaRPr lang="ru-RU" sz="1200" b="1" dirty="0">
              <a:solidFill>
                <a:schemeClr val="tx1"/>
              </a:solidFill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210" name="Овал 209"/>
          <p:cNvSpPr/>
          <p:nvPr>
            <p:custDataLst>
              <p:tags r:id="rId53"/>
            </p:custDataLst>
          </p:nvPr>
        </p:nvSpPr>
        <p:spPr bwMode="auto">
          <a:xfrm>
            <a:off x="1666875" y="2381250"/>
            <a:ext cx="395287" cy="234950"/>
          </a:xfrm>
          <a:prstGeom prst="ellipse">
            <a:avLst/>
          </a:prstGeom>
          <a:solidFill>
            <a:srgbClr val="FFFFFF"/>
          </a:solidFill>
          <a:ln w="95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 anchorCtr="0">
            <a:noAutofit/>
          </a:bodyPr>
          <a:lstStyle/>
          <a:p>
            <a:pPr algn="ctr">
              <a:lnSpc>
                <a:spcPct val="90000"/>
              </a:lnSpc>
            </a:pPr>
            <a:fld id="{D7876024-C261-4153-B380-6512516FC205}" type="datetime'''''''''''''''''''''''''''-''''''''''''''3''''''%'">
              <a:rPr lang="en-US" sz="1200" b="1" smtClean="0">
                <a:solidFill>
                  <a:schemeClr val="tx1"/>
                </a:solidFill>
                <a:latin typeface="Times New Roman"/>
                <a:cs typeface="Times New Roman"/>
                <a:sym typeface="Times New Roman"/>
              </a:rPr>
              <a:pPr algn="ctr">
                <a:lnSpc>
                  <a:spcPct val="90000"/>
                </a:lnSpc>
              </a:pPr>
              <a:t>-3%</a:t>
            </a:fld>
            <a:endParaRPr lang="ru-RU" sz="1200" b="1" dirty="0">
              <a:solidFill>
                <a:schemeClr val="tx1"/>
              </a:solidFill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209" name="Прямоугольник 208"/>
          <p:cNvSpPr/>
          <p:nvPr>
            <p:custDataLst>
              <p:tags r:id="rId54"/>
            </p:custDataLst>
          </p:nvPr>
        </p:nvSpPr>
        <p:spPr bwMode="auto">
          <a:xfrm>
            <a:off x="3533775" y="2778125"/>
            <a:ext cx="460375" cy="182562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20637" tIns="0" rIns="20637" bIns="0" rtlCol="0" anchor="b" anchorCtr="0">
            <a:noAutofit/>
          </a:bodyPr>
          <a:lstStyle/>
          <a:p>
            <a:pPr algn="ctr"/>
            <a:fld id="{EBCA60C8-04D1-4035-97BE-544FC3640E69}" type="datetime'''''''2''''5''.0''''''''''34'''''''''''''''''''''''''''">
              <a:rPr lang="en-US" sz="1200" smtClean="0">
                <a:solidFill>
                  <a:schemeClr val="tx1"/>
                </a:solidFill>
                <a:latin typeface="Times New Roman"/>
                <a:cs typeface="Times New Roman"/>
                <a:sym typeface="Times New Roman"/>
              </a:rPr>
              <a:pPr algn="ctr"/>
              <a:t>25.034</a:t>
            </a:fld>
            <a:endParaRPr lang="ru-RU" sz="1200" dirty="0">
              <a:solidFill>
                <a:schemeClr val="tx1"/>
              </a:solidFill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203" name="Прямоугольник 202"/>
          <p:cNvSpPr/>
          <p:nvPr>
            <p:custDataLst>
              <p:tags r:id="rId55"/>
            </p:custDataLst>
          </p:nvPr>
        </p:nvSpPr>
        <p:spPr bwMode="auto">
          <a:xfrm>
            <a:off x="2852737" y="4516437"/>
            <a:ext cx="317500" cy="182562"/>
          </a:xfrm>
          <a:prstGeom prst="rect">
            <a:avLst/>
          </a:prstGeom>
          <a:noFill/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t" anchorCtr="0">
            <a:noAutofit/>
          </a:bodyPr>
          <a:lstStyle/>
          <a:p>
            <a:pPr algn="ctr"/>
            <a:fld id="{74C37D7B-E8F7-4192-8F95-A07EC011DD30}" type="datetime'''''''''''''''''''''2''''''''0''''1''''''''''2'">
              <a:rPr lang="en-US" sz="1200" smtClean="0">
                <a:solidFill>
                  <a:schemeClr val="tx1"/>
                </a:solidFill>
                <a:latin typeface="Times New Roman"/>
                <a:cs typeface="Times New Roman"/>
                <a:sym typeface="Times New Roman"/>
              </a:rPr>
              <a:pPr algn="ctr"/>
              <a:t>2012</a:t>
            </a:fld>
            <a:endParaRPr lang="ru-RU" sz="1200" dirty="0" smtClean="0">
              <a:solidFill>
                <a:schemeClr val="tx1"/>
              </a:solidFill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204" name="Прямоугольник 203"/>
          <p:cNvSpPr/>
          <p:nvPr>
            <p:custDataLst>
              <p:tags r:id="rId56"/>
            </p:custDataLst>
          </p:nvPr>
        </p:nvSpPr>
        <p:spPr bwMode="auto">
          <a:xfrm>
            <a:off x="2100262" y="4516437"/>
            <a:ext cx="317500" cy="182562"/>
          </a:xfrm>
          <a:prstGeom prst="rect">
            <a:avLst/>
          </a:prstGeom>
          <a:noFill/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t" anchorCtr="0">
            <a:noAutofit/>
          </a:bodyPr>
          <a:lstStyle/>
          <a:p>
            <a:pPr algn="ctr"/>
            <a:fld id="{527F654C-F77C-4BB4-8948-7619F3A8A9B9}" type="datetime'''''''''''''''''''''''2''''''''''''''''''01''''1'''''''">
              <a:rPr lang="en-US" sz="1200" smtClean="0">
                <a:solidFill>
                  <a:schemeClr val="tx1"/>
                </a:solidFill>
                <a:latin typeface="Times New Roman"/>
                <a:cs typeface="Times New Roman"/>
                <a:sym typeface="Times New Roman"/>
              </a:rPr>
              <a:pPr algn="ctr"/>
              <a:t>2011</a:t>
            </a:fld>
            <a:endParaRPr lang="ru-RU" sz="1200" dirty="0" smtClean="0">
              <a:solidFill>
                <a:schemeClr val="tx1"/>
              </a:solidFill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225" name="Прямоугольник 224"/>
          <p:cNvSpPr/>
          <p:nvPr>
            <p:custDataLst>
              <p:tags r:id="rId57"/>
            </p:custDataLst>
          </p:nvPr>
        </p:nvSpPr>
        <p:spPr bwMode="auto">
          <a:xfrm>
            <a:off x="2028825" y="2740025"/>
            <a:ext cx="460375" cy="182562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20637" tIns="0" rIns="20637" bIns="0" rtlCol="0" anchor="b" anchorCtr="0">
            <a:noAutofit/>
          </a:bodyPr>
          <a:lstStyle/>
          <a:p>
            <a:pPr algn="ctr"/>
            <a:fld id="{44F66C95-EE30-4997-827F-4445E9A5B237}" type="datetime'''''25''''''''''.''''''''''''62''''''''''''6'''''''''''">
              <a:rPr lang="en-US" sz="1200" smtClean="0">
                <a:solidFill>
                  <a:schemeClr val="tx1"/>
                </a:solidFill>
                <a:latin typeface="Times New Roman"/>
                <a:cs typeface="Times New Roman"/>
                <a:sym typeface="Times New Roman"/>
              </a:rPr>
              <a:pPr algn="ctr"/>
              <a:t>25.626</a:t>
            </a:fld>
            <a:endParaRPr lang="ru-RU" sz="1200" dirty="0">
              <a:solidFill>
                <a:schemeClr val="tx1"/>
              </a:solidFill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222" name="TextBox 221"/>
          <p:cNvSpPr txBox="1"/>
          <p:nvPr>
            <p:custDataLst>
              <p:tags r:id="rId58"/>
            </p:custDataLst>
          </p:nvPr>
        </p:nvSpPr>
        <p:spPr>
          <a:xfrm>
            <a:off x="665109" y="1251224"/>
            <a:ext cx="390689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После двух лет падения оборот МСП* стал расти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4" name="Прямоугольник 223"/>
          <p:cNvSpPr/>
          <p:nvPr>
            <p:custDataLst>
              <p:tags r:id="rId59"/>
            </p:custDataLst>
          </p:nvPr>
        </p:nvSpPr>
        <p:spPr bwMode="auto">
          <a:xfrm>
            <a:off x="1160462" y="5032375"/>
            <a:ext cx="214312" cy="160337"/>
          </a:xfrm>
          <a:prstGeom prst="rect">
            <a:avLst/>
          </a:prstGeom>
          <a:solidFill>
            <a:srgbClr val="00519A"/>
          </a:solidFill>
          <a:ln w="9525">
            <a:solidFill>
              <a:schemeClr val="bg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ru-RU" dirty="0"/>
          </a:p>
        </p:txBody>
      </p:sp>
      <p:sp>
        <p:nvSpPr>
          <p:cNvPr id="223" name="Прямоугольник 222"/>
          <p:cNvSpPr/>
          <p:nvPr>
            <p:custDataLst>
              <p:tags r:id="rId60"/>
            </p:custDataLst>
          </p:nvPr>
        </p:nvSpPr>
        <p:spPr bwMode="auto">
          <a:xfrm>
            <a:off x="1425575" y="5027612"/>
            <a:ext cx="2719387" cy="182562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 anchorCtr="0">
            <a:noAutofit/>
          </a:bodyPr>
          <a:lstStyle/>
          <a:p>
            <a:fld id="{ADB0F920-22E7-41BD-9B90-C6DFDF4A4E96}" type="datetime'Обо''ро''т МСП, млрд руб''. ''''''( в ценах 2''008'''' г.)'''">
              <a:rPr lang="en-US" sz="1200" smtClean="0">
                <a:solidFill>
                  <a:schemeClr val="tx1"/>
                </a:solidFill>
                <a:latin typeface="Times New Roman"/>
                <a:cs typeface="Times New Roman"/>
                <a:sym typeface="Times New Roman"/>
              </a:rPr>
              <a:pPr/>
              <a:t>Оборот МСП, млрд руб. ( в ценах 2008 г.)</a:t>
            </a:fld>
            <a:endParaRPr lang="ru-RU" sz="1200" dirty="0">
              <a:solidFill>
                <a:schemeClr val="tx1"/>
              </a:solidFill>
              <a:latin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5" name="Объект 54" hidden="1"/>
          <p:cNvGraphicFramePr>
            <a:graphicFrameLocks noChangeAspect="1"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p:oleObj spid="_x0000_s128002" name="think-cell Slide" r:id="rId60" imgW="360" imgH="360" progId="">
              <p:embed/>
            </p:oleObj>
          </a:graphicData>
        </a:graphic>
      </p:graphicFrame>
      <p:sp>
        <p:nvSpPr>
          <p:cNvPr id="54" name="Прямоугольник 53" hidden="1"/>
          <p:cNvSpPr/>
          <p:nvPr>
            <p:custDataLst>
              <p:tags r:id="rId2"/>
            </p:custDataLst>
          </p:nvPr>
        </p:nvSpPr>
        <p:spPr bwMode="auto">
          <a:xfrm>
            <a:off x="0" y="0"/>
            <a:ext cx="158750" cy="158750"/>
          </a:xfrm>
          <a:prstGeom prst="rect">
            <a:avLst/>
          </a:prstGeom>
          <a:solidFill>
            <a:schemeClr val="accent1"/>
          </a:solidFill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rtlCol="0" anchor="ctr" anchorCtr="0">
            <a:noAutofit/>
          </a:bodyPr>
          <a:lstStyle/>
          <a:p>
            <a:pPr algn="ctr">
              <a:lnSpc>
                <a:spcPct val="90000"/>
              </a:lnSpc>
            </a:pPr>
            <a:endParaRPr lang="ru-RU" sz="1200" b="1" dirty="0"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15" name="Rectangle 10"/>
          <p:cNvSpPr>
            <a:spLocks noChangeArrowheads="1"/>
          </p:cNvSpPr>
          <p:nvPr>
            <p:custDataLst>
              <p:tags r:id="rId3"/>
            </p:custDataLst>
          </p:nvPr>
        </p:nvSpPr>
        <p:spPr bwMode="auto">
          <a:xfrm flipH="1">
            <a:off x="0" y="0"/>
            <a:ext cx="609600" cy="6858000"/>
          </a:xfrm>
          <a:prstGeom prst="rect">
            <a:avLst/>
          </a:prstGeom>
          <a:gradFill rotWithShape="0">
            <a:gsLst>
              <a:gs pos="0">
                <a:srgbClr val="FFC000"/>
              </a:gs>
              <a:gs pos="13000">
                <a:srgbClr val="FFA800"/>
              </a:gs>
              <a:gs pos="28000">
                <a:srgbClr val="825600"/>
              </a:gs>
              <a:gs pos="42999">
                <a:srgbClr val="FFA800"/>
              </a:gs>
              <a:gs pos="58000">
                <a:srgbClr val="825600"/>
              </a:gs>
              <a:gs pos="72000">
                <a:srgbClr val="FFA800"/>
              </a:gs>
              <a:gs pos="87000">
                <a:srgbClr val="825600"/>
              </a:gs>
              <a:gs pos="100000">
                <a:srgbClr val="FFA800"/>
              </a:gs>
            </a:gsLst>
            <a:lin ang="5400000"/>
          </a:gradFill>
          <a:ln w="9525">
            <a:noFill/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Прямоугольник 25"/>
          <p:cNvSpPr/>
          <p:nvPr>
            <p:custDataLst>
              <p:tags r:id="rId4"/>
            </p:custDataLst>
          </p:nvPr>
        </p:nvSpPr>
        <p:spPr>
          <a:xfrm>
            <a:off x="628596" y="6357958"/>
            <a:ext cx="8515404" cy="50004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defTabSz="941388" fontAlgn="auto">
              <a:spcBef>
                <a:spcPts val="0"/>
              </a:spcBef>
              <a:spcAft>
                <a:spcPts val="0"/>
              </a:spcAft>
              <a:tabLst>
                <a:tab pos="8159750" algn="l"/>
              </a:tabLst>
              <a:defRPr/>
            </a:pPr>
            <a:r>
              <a:rPr lang="ru-RU" sz="1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Источники: оценка АНО «НИСИПП» на основе данных Росстат, «</a:t>
            </a:r>
            <a:r>
              <a:rPr lang="ru-RU" sz="1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КонсультантПлюс</a:t>
            </a:r>
            <a:r>
              <a:rPr lang="ru-RU" sz="1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»</a:t>
            </a:r>
          </a:p>
        </p:txBody>
      </p:sp>
      <p:pic>
        <p:nvPicPr>
          <p:cNvPr id="14" name="Picture 6" descr="nisse"/>
          <p:cNvPicPr>
            <a:picLocks noChangeAspect="1" noChangeArrowheads="1"/>
          </p:cNvPicPr>
          <p:nvPr>
            <p:custDataLst>
              <p:tags r:id="rId5"/>
            </p:custDataLst>
          </p:nvPr>
        </p:nvPicPr>
        <p:blipFill>
          <a:blip r:embed="rId61" cstate="print"/>
          <a:srcRect/>
          <a:stretch>
            <a:fillRect/>
          </a:stretch>
        </p:blipFill>
        <p:spPr bwMode="auto">
          <a:xfrm>
            <a:off x="7143750" y="214313"/>
            <a:ext cx="1801813" cy="6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TextBox 12"/>
          <p:cNvSpPr txBox="1"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0" y="6468927"/>
            <a:ext cx="64291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5</a:t>
            </a:r>
          </a:p>
        </p:txBody>
      </p:sp>
      <p:sp>
        <p:nvSpPr>
          <p:cNvPr id="35" name="Скругленный прямоугольник 34"/>
          <p:cNvSpPr/>
          <p:nvPr>
            <p:custDataLst>
              <p:tags r:id="rId7"/>
            </p:custDataLst>
          </p:nvPr>
        </p:nvSpPr>
        <p:spPr>
          <a:xfrm>
            <a:off x="4973643" y="1311246"/>
            <a:ext cx="3763964" cy="2117754"/>
          </a:xfrm>
          <a:prstGeom prst="roundRect">
            <a:avLst/>
          </a:prstGeom>
          <a:noFill/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61950" indent="-276225" algn="just">
              <a:buFont typeface="Wingdings" pitchFamily="2" charset="2"/>
              <a:buChar char="Ø"/>
            </a:pPr>
            <a:endParaRPr lang="ru-RU" sz="1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extBox 19"/>
          <p:cNvSpPr txBox="1"/>
          <p:nvPr>
            <p:custDataLst>
              <p:tags r:id="rId8"/>
            </p:custDataLst>
          </p:nvPr>
        </p:nvSpPr>
        <p:spPr>
          <a:xfrm>
            <a:off x="4864104" y="1798919"/>
            <a:ext cx="40894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По итогам 2013 г. в большей части регионов сильно сократилась численность ИП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3" name="Объект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4112317884"/>
              </p:ext>
            </p:extLst>
          </p:nvPr>
        </p:nvGraphicFramePr>
        <p:xfrm>
          <a:off x="4775200" y="2601912"/>
          <a:ext cx="4267290" cy="1466910"/>
        </p:xfrm>
        <a:graphic>
          <a:graphicData uri="http://schemas.openxmlformats.org/presentationml/2006/ole">
            <p:oleObj spid="_x0000_s128003" name="Диаграмма" r:id="rId62" imgW="4267290" imgH="1466910" progId="MSGraph.Chart.8">
              <p:embed followColorScheme="full"/>
            </p:oleObj>
          </a:graphicData>
        </a:graphic>
      </p:graphicFrame>
      <p:cxnSp>
        <p:nvCxnSpPr>
          <p:cNvPr id="86" name="Прямая соединительная линия 85"/>
          <p:cNvCxnSpPr/>
          <p:nvPr>
            <p:custDataLst>
              <p:tags r:id="rId9"/>
            </p:custDataLst>
          </p:nvPr>
        </p:nvCxnSpPr>
        <p:spPr bwMode="auto">
          <a:xfrm>
            <a:off x="4870450" y="3373437"/>
            <a:ext cx="4067175" cy="0"/>
          </a:xfrm>
          <a:prstGeom prst="line">
            <a:avLst/>
          </a:prstGeom>
          <a:ln w="9525">
            <a:solidFill>
              <a:schemeClr val="tx1"/>
            </a:solidFill>
            <a:prstDash val="lgDash"/>
            <a:headEnd type="none"/>
            <a:tailEnd type="none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Прямоугольник 27"/>
          <p:cNvSpPr/>
          <p:nvPr>
            <p:custDataLst>
              <p:tags r:id="rId10"/>
            </p:custDataLst>
          </p:nvPr>
        </p:nvSpPr>
        <p:spPr bwMode="auto">
          <a:xfrm>
            <a:off x="8377237" y="2489200"/>
            <a:ext cx="358775" cy="182562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20637" tIns="0" rIns="20637" bIns="0" rtlCol="0" anchor="b" anchorCtr="0">
            <a:noAutofit/>
          </a:bodyPr>
          <a:lstStyle/>
          <a:p>
            <a:pPr algn="ctr"/>
            <a:fld id="{3BD35D9E-0898-4CDD-A351-CBA8E285F68E}" type="datetime'1'''''''''''''''',''''''4''''''''''''''%'''''''">
              <a:rPr lang="en-US" sz="1200" smtClean="0">
                <a:solidFill>
                  <a:schemeClr val="tx1"/>
                </a:solidFill>
                <a:latin typeface="Times New Roman"/>
                <a:cs typeface="Times New Roman"/>
                <a:sym typeface="Times New Roman"/>
              </a:rPr>
              <a:pPr algn="ctr"/>
              <a:t>1,4%</a:t>
            </a:fld>
            <a:endParaRPr lang="ru-RU" sz="1200">
              <a:solidFill>
                <a:schemeClr val="tx1"/>
              </a:solidFill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36" name="Прямоугольник 35"/>
          <p:cNvSpPr/>
          <p:nvPr>
            <p:custDataLst>
              <p:tags r:id="rId11"/>
            </p:custDataLst>
          </p:nvPr>
        </p:nvSpPr>
        <p:spPr bwMode="auto">
          <a:xfrm>
            <a:off x="7108825" y="2998787"/>
            <a:ext cx="409575" cy="182562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20637" tIns="0" rIns="20637" bIns="0" rtlCol="0" anchor="t" anchorCtr="0">
            <a:noAutofit/>
          </a:bodyPr>
          <a:lstStyle/>
          <a:p>
            <a:pPr algn="ctr"/>
            <a:fld id="{A326ED26-AE94-4C8A-8E2A-932DD4F61514}" type="datetime'-''''''''''''''''''''''''''0,''''8''''%'''''''''''''''">
              <a:rPr lang="en-US" sz="1200" smtClean="0">
                <a:solidFill>
                  <a:schemeClr val="tx1"/>
                </a:solidFill>
                <a:latin typeface="Times New Roman"/>
                <a:cs typeface="Times New Roman"/>
                <a:sym typeface="Times New Roman"/>
              </a:rPr>
              <a:pPr algn="ctr"/>
              <a:t>-0,8%</a:t>
            </a:fld>
            <a:endParaRPr lang="ru-RU" sz="1200">
              <a:solidFill>
                <a:schemeClr val="tx1"/>
              </a:solidFill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29" name="Прямоугольник 28"/>
          <p:cNvSpPr/>
          <p:nvPr>
            <p:custDataLst>
              <p:tags r:id="rId12"/>
            </p:custDataLst>
          </p:nvPr>
        </p:nvSpPr>
        <p:spPr bwMode="auto">
          <a:xfrm>
            <a:off x="7962900" y="2489200"/>
            <a:ext cx="358775" cy="182562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20637" tIns="0" rIns="20637" bIns="0" rtlCol="0" anchor="b" anchorCtr="0">
            <a:noAutofit/>
          </a:bodyPr>
          <a:lstStyle/>
          <a:p>
            <a:pPr algn="ctr"/>
            <a:fld id="{F08A92E6-4222-4671-B0BE-EDA307066A29}" type="datetime'''''''''''''''''1'',''''''''''''4''''%'">
              <a:rPr lang="en-US" sz="1200" smtClean="0">
                <a:solidFill>
                  <a:schemeClr val="tx1"/>
                </a:solidFill>
                <a:latin typeface="Times New Roman"/>
                <a:cs typeface="Times New Roman"/>
                <a:sym typeface="Times New Roman"/>
              </a:rPr>
              <a:pPr algn="ctr"/>
              <a:t>1,4%</a:t>
            </a:fld>
            <a:endParaRPr lang="ru-RU" sz="1200">
              <a:solidFill>
                <a:schemeClr val="tx1"/>
              </a:solidFill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32" name="Прямоугольник 31"/>
          <p:cNvSpPr/>
          <p:nvPr>
            <p:custDataLst>
              <p:tags r:id="rId13"/>
            </p:custDataLst>
          </p:nvPr>
        </p:nvSpPr>
        <p:spPr bwMode="auto">
          <a:xfrm>
            <a:off x="7548562" y="2517775"/>
            <a:ext cx="358775" cy="182562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20637" tIns="0" rIns="20637" bIns="0" rtlCol="0" anchor="b" anchorCtr="0">
            <a:noAutofit/>
          </a:bodyPr>
          <a:lstStyle/>
          <a:p>
            <a:pPr algn="ctr"/>
            <a:fld id="{004B9E69-6A08-4AE0-BE56-B0C20192395B}" type="datetime'''1'''''''''''''''',''2''''''''''''''''''''''''''%'''">
              <a:rPr lang="en-US" sz="1200" smtClean="0">
                <a:solidFill>
                  <a:schemeClr val="tx1"/>
                </a:solidFill>
                <a:latin typeface="Times New Roman"/>
                <a:cs typeface="Times New Roman"/>
                <a:sym typeface="Times New Roman"/>
              </a:rPr>
              <a:pPr algn="ctr"/>
              <a:t>1,2%</a:t>
            </a:fld>
            <a:endParaRPr lang="ru-RU" sz="1200" dirty="0">
              <a:solidFill>
                <a:schemeClr val="tx1"/>
              </a:solidFill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40" name="Прямоугольник 39"/>
          <p:cNvSpPr/>
          <p:nvPr>
            <p:custDataLst>
              <p:tags r:id="rId14"/>
            </p:custDataLst>
          </p:nvPr>
        </p:nvSpPr>
        <p:spPr bwMode="auto">
          <a:xfrm>
            <a:off x="6280150" y="3608387"/>
            <a:ext cx="409575" cy="182562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20637" tIns="0" rIns="20637" bIns="0" rtlCol="0" anchor="t" anchorCtr="0">
            <a:noAutofit/>
          </a:bodyPr>
          <a:lstStyle/>
          <a:p>
            <a:pPr algn="ctr"/>
            <a:fld id="{BC75139D-90AD-43EB-BB0D-920590D6DAD5}" type="datetime'''''''-''''''''''5'''''''''',''''''''''''5''''''''''%'''''''''">
              <a:rPr lang="en-US" sz="1200" smtClean="0">
                <a:solidFill>
                  <a:schemeClr val="tx1"/>
                </a:solidFill>
                <a:latin typeface="Times New Roman"/>
                <a:cs typeface="Times New Roman"/>
                <a:sym typeface="Times New Roman"/>
              </a:rPr>
              <a:pPr algn="ctr"/>
              <a:t>-5,5%</a:t>
            </a:fld>
            <a:endParaRPr lang="ru-RU" sz="1200" dirty="0">
              <a:solidFill>
                <a:schemeClr val="tx1"/>
              </a:solidFill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41" name="Прямоугольник 40"/>
          <p:cNvSpPr/>
          <p:nvPr>
            <p:custDataLst>
              <p:tags r:id="rId15"/>
            </p:custDataLst>
          </p:nvPr>
        </p:nvSpPr>
        <p:spPr bwMode="auto">
          <a:xfrm>
            <a:off x="5865812" y="3989387"/>
            <a:ext cx="409575" cy="182562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20637" tIns="0" rIns="20637" bIns="0" rtlCol="0" anchor="t" anchorCtr="0">
            <a:noAutofit/>
          </a:bodyPr>
          <a:lstStyle/>
          <a:p>
            <a:pPr algn="ctr"/>
            <a:fld id="{E5C4BE0D-F15D-474D-8897-FEB6636A4FEB}" type="datetime'''''''-''''''''''8'''''''',''''''''''5''''''''''%'''''''">
              <a:rPr lang="en-US" sz="1200" smtClean="0">
                <a:solidFill>
                  <a:schemeClr val="tx1"/>
                </a:solidFill>
                <a:latin typeface="Times New Roman"/>
                <a:cs typeface="Times New Roman"/>
                <a:sym typeface="Times New Roman"/>
              </a:rPr>
              <a:pPr algn="ctr"/>
              <a:t>-8,5%</a:t>
            </a:fld>
            <a:endParaRPr lang="ru-RU" sz="1200">
              <a:solidFill>
                <a:schemeClr val="tx1"/>
              </a:solidFill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25" name="Прямоугольник 24"/>
          <p:cNvSpPr/>
          <p:nvPr>
            <p:custDataLst>
              <p:tags r:id="rId16"/>
            </p:custDataLst>
          </p:nvPr>
        </p:nvSpPr>
        <p:spPr bwMode="auto">
          <a:xfrm>
            <a:off x="5451475" y="3989387"/>
            <a:ext cx="409575" cy="182562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20637" tIns="0" rIns="20637" bIns="0" rtlCol="0" anchor="t" anchorCtr="0">
            <a:noAutofit/>
          </a:bodyPr>
          <a:lstStyle/>
          <a:p>
            <a:pPr algn="ctr"/>
            <a:fld id="{3E90F180-2BF3-4653-A147-56A1E892A066}" type="datetime'''''''''''-''8'''',''''''''''5%'">
              <a:rPr lang="en-US" sz="1200" smtClean="0">
                <a:solidFill>
                  <a:schemeClr val="tx1"/>
                </a:solidFill>
                <a:latin typeface="Times New Roman"/>
                <a:cs typeface="Times New Roman"/>
                <a:sym typeface="Times New Roman"/>
              </a:rPr>
              <a:pPr algn="ctr"/>
              <a:t>-8,5%</a:t>
            </a:fld>
            <a:endParaRPr lang="ru-RU" sz="1200">
              <a:solidFill>
                <a:schemeClr val="tx1"/>
              </a:solidFill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27" name="Прямоугольник 26"/>
          <p:cNvSpPr/>
          <p:nvPr>
            <p:custDataLst>
              <p:tags r:id="rId17"/>
            </p:custDataLst>
          </p:nvPr>
        </p:nvSpPr>
        <p:spPr bwMode="auto">
          <a:xfrm>
            <a:off x="5037137" y="3408362"/>
            <a:ext cx="409575" cy="182562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20637" tIns="0" rIns="20637" bIns="0" rtlCol="0" anchor="t" anchorCtr="0">
            <a:noAutofit/>
          </a:bodyPr>
          <a:lstStyle/>
          <a:p>
            <a:pPr algn="ctr"/>
            <a:fld id="{51C96C53-192C-4ECB-894E-707133EEE16C}" type="datetime'''''''-''''''4,''''''''''''''''''''0''%'''''''''">
              <a:rPr lang="en-US" sz="1200" smtClean="0">
                <a:solidFill>
                  <a:schemeClr val="tx1"/>
                </a:solidFill>
                <a:latin typeface="Times New Roman"/>
                <a:cs typeface="Times New Roman"/>
                <a:sym typeface="Times New Roman"/>
              </a:rPr>
              <a:pPr algn="ctr"/>
              <a:t>-4,0%</a:t>
            </a:fld>
            <a:endParaRPr lang="ru-RU" sz="1200">
              <a:solidFill>
                <a:schemeClr val="tx1"/>
              </a:solidFill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39" name="Прямоугольник 38"/>
          <p:cNvSpPr/>
          <p:nvPr>
            <p:custDataLst>
              <p:tags r:id="rId18"/>
            </p:custDataLst>
          </p:nvPr>
        </p:nvSpPr>
        <p:spPr bwMode="auto">
          <a:xfrm>
            <a:off x="6694487" y="3160712"/>
            <a:ext cx="409575" cy="182562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20637" tIns="0" rIns="20637" bIns="0" rtlCol="0" anchor="t" anchorCtr="0">
            <a:noAutofit/>
          </a:bodyPr>
          <a:lstStyle/>
          <a:p>
            <a:pPr algn="ctr"/>
            <a:fld id="{02AEEF81-8667-4AD3-AC5F-FACF428729F9}" type="datetime'-''''2'''''''',''''0''''''''''''''''''''''''''''%'''''">
              <a:rPr lang="en-US" sz="1200" smtClean="0">
                <a:solidFill>
                  <a:schemeClr val="tx1"/>
                </a:solidFill>
                <a:latin typeface="Times New Roman"/>
                <a:cs typeface="Times New Roman"/>
                <a:sym typeface="Times New Roman"/>
              </a:rPr>
              <a:pPr algn="ctr"/>
              <a:t>-2,0%</a:t>
            </a:fld>
            <a:endParaRPr lang="ru-RU" sz="1200">
              <a:solidFill>
                <a:schemeClr val="tx1"/>
              </a:solidFill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48" name="Прямоугольник 47"/>
          <p:cNvSpPr/>
          <p:nvPr>
            <p:custDataLst>
              <p:tags r:id="rId19"/>
            </p:custDataLst>
          </p:nvPr>
        </p:nvSpPr>
        <p:spPr bwMode="auto">
          <a:xfrm>
            <a:off x="5140325" y="5043487"/>
            <a:ext cx="214312" cy="160337"/>
          </a:xfrm>
          <a:prstGeom prst="rect">
            <a:avLst/>
          </a:prstGeom>
          <a:solidFill>
            <a:srgbClr val="00519A"/>
          </a:solidFill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ru-RU"/>
          </a:p>
        </p:txBody>
      </p:sp>
      <p:sp>
        <p:nvSpPr>
          <p:cNvPr id="49" name="Прямоугольник 48"/>
          <p:cNvSpPr/>
          <p:nvPr>
            <p:custDataLst>
              <p:tags r:id="rId20"/>
            </p:custDataLst>
          </p:nvPr>
        </p:nvSpPr>
        <p:spPr bwMode="auto">
          <a:xfrm>
            <a:off x="5140325" y="4810125"/>
            <a:ext cx="214312" cy="160337"/>
          </a:xfrm>
          <a:prstGeom prst="rect">
            <a:avLst/>
          </a:prstGeom>
          <a:solidFill>
            <a:schemeClr val="accent1"/>
          </a:solidFill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ru-RU"/>
          </a:p>
        </p:txBody>
      </p:sp>
      <p:sp>
        <p:nvSpPr>
          <p:cNvPr id="50" name="Прямоугольник 49"/>
          <p:cNvSpPr/>
          <p:nvPr>
            <p:custDataLst>
              <p:tags r:id="rId21"/>
            </p:custDataLst>
          </p:nvPr>
        </p:nvSpPr>
        <p:spPr bwMode="auto">
          <a:xfrm>
            <a:off x="5140325" y="4576762"/>
            <a:ext cx="214312" cy="160337"/>
          </a:xfrm>
          <a:prstGeom prst="rect">
            <a:avLst/>
          </a:prstGeom>
          <a:solidFill>
            <a:srgbClr val="9BC62E"/>
          </a:solidFill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ru-RU"/>
          </a:p>
        </p:txBody>
      </p:sp>
      <p:sp>
        <p:nvSpPr>
          <p:cNvPr id="51" name="Прямоугольник 50"/>
          <p:cNvSpPr/>
          <p:nvPr>
            <p:custDataLst>
              <p:tags r:id="rId22"/>
            </p:custDataLst>
          </p:nvPr>
        </p:nvSpPr>
        <p:spPr bwMode="auto">
          <a:xfrm>
            <a:off x="5140325" y="4343400"/>
            <a:ext cx="214312" cy="160337"/>
          </a:xfrm>
          <a:prstGeom prst="rect">
            <a:avLst/>
          </a:prstGeom>
          <a:solidFill>
            <a:schemeClr val="accent2"/>
          </a:solidFill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ru-RU"/>
          </a:p>
        </p:txBody>
      </p:sp>
      <p:sp>
        <p:nvSpPr>
          <p:cNvPr id="42" name="Прямоугольник 41"/>
          <p:cNvSpPr/>
          <p:nvPr>
            <p:custDataLst>
              <p:tags r:id="rId23"/>
            </p:custDataLst>
          </p:nvPr>
        </p:nvSpPr>
        <p:spPr bwMode="auto">
          <a:xfrm>
            <a:off x="6996112" y="5043487"/>
            <a:ext cx="214312" cy="160337"/>
          </a:xfrm>
          <a:prstGeom prst="rect">
            <a:avLst/>
          </a:prstGeom>
          <a:solidFill>
            <a:schemeClr val="bg2"/>
          </a:solidFill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ru-RU"/>
          </a:p>
        </p:txBody>
      </p:sp>
      <p:sp>
        <p:nvSpPr>
          <p:cNvPr id="43" name="Прямоугольник 42"/>
          <p:cNvSpPr/>
          <p:nvPr>
            <p:custDataLst>
              <p:tags r:id="rId24"/>
            </p:custDataLst>
          </p:nvPr>
        </p:nvSpPr>
        <p:spPr bwMode="auto">
          <a:xfrm>
            <a:off x="6996112" y="4810125"/>
            <a:ext cx="214312" cy="160337"/>
          </a:xfrm>
          <a:prstGeom prst="rect">
            <a:avLst/>
          </a:prstGeom>
          <a:solidFill>
            <a:srgbClr val="DCE6F2"/>
          </a:solidFill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ru-RU"/>
          </a:p>
        </p:txBody>
      </p:sp>
      <p:sp>
        <p:nvSpPr>
          <p:cNvPr id="44" name="Прямоугольник 43"/>
          <p:cNvSpPr/>
          <p:nvPr>
            <p:custDataLst>
              <p:tags r:id="rId25"/>
            </p:custDataLst>
          </p:nvPr>
        </p:nvSpPr>
        <p:spPr bwMode="auto">
          <a:xfrm>
            <a:off x="6996112" y="4576762"/>
            <a:ext cx="214312" cy="160337"/>
          </a:xfrm>
          <a:prstGeom prst="rect">
            <a:avLst/>
          </a:prstGeom>
          <a:solidFill>
            <a:srgbClr val="79BFFF"/>
          </a:solidFill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ru-RU"/>
          </a:p>
        </p:txBody>
      </p:sp>
      <p:sp>
        <p:nvSpPr>
          <p:cNvPr id="45" name="Прямоугольник 44"/>
          <p:cNvSpPr/>
          <p:nvPr>
            <p:custDataLst>
              <p:tags r:id="rId26"/>
            </p:custDataLst>
          </p:nvPr>
        </p:nvSpPr>
        <p:spPr bwMode="auto">
          <a:xfrm>
            <a:off x="6996112" y="4343400"/>
            <a:ext cx="214312" cy="160337"/>
          </a:xfrm>
          <a:prstGeom prst="rect">
            <a:avLst/>
          </a:prstGeom>
          <a:solidFill>
            <a:srgbClr val="3BA2FF"/>
          </a:solidFill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ru-RU"/>
          </a:p>
        </p:txBody>
      </p:sp>
      <p:sp>
        <p:nvSpPr>
          <p:cNvPr id="47" name="Прямоугольник 46"/>
          <p:cNvSpPr/>
          <p:nvPr>
            <p:custDataLst>
              <p:tags r:id="rId27"/>
            </p:custDataLst>
          </p:nvPr>
        </p:nvSpPr>
        <p:spPr bwMode="auto">
          <a:xfrm>
            <a:off x="5140325" y="5276850"/>
            <a:ext cx="214312" cy="160337"/>
          </a:xfrm>
          <a:prstGeom prst="rect">
            <a:avLst/>
          </a:prstGeom>
          <a:solidFill>
            <a:srgbClr val="0076E2"/>
          </a:solidFill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ru-RU"/>
          </a:p>
        </p:txBody>
      </p:sp>
      <p:sp>
        <p:nvSpPr>
          <p:cNvPr id="52" name="Прямоугольник 51"/>
          <p:cNvSpPr/>
          <p:nvPr>
            <p:custDataLst>
              <p:tags r:id="rId28"/>
            </p:custDataLst>
          </p:nvPr>
        </p:nvSpPr>
        <p:spPr bwMode="auto">
          <a:xfrm>
            <a:off x="7261225" y="5038725"/>
            <a:ext cx="1417637" cy="182562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 anchorCtr="0">
            <a:noAutofit/>
          </a:bodyPr>
          <a:lstStyle/>
          <a:p>
            <a:fld id="{C3AE6086-A4B6-4060-87DA-C8C94674550D}" type="datetime'С''е''''в''ер''''''о''''-''З''''апад''''''''ный'' ''''Ф''О'''">
              <a:rPr lang="en-US" sz="1200" smtClean="0">
                <a:solidFill>
                  <a:schemeClr val="tx1"/>
                </a:solidFill>
                <a:latin typeface="Times New Roman"/>
                <a:cs typeface="Times New Roman"/>
                <a:sym typeface="Times New Roman"/>
              </a:rPr>
              <a:pPr/>
              <a:t>Северо-Западный ФО</a:t>
            </a:fld>
            <a:endParaRPr lang="ru-RU" sz="1200" dirty="0">
              <a:solidFill>
                <a:schemeClr val="tx1"/>
              </a:solidFill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62" name="Прямоугольник 61"/>
          <p:cNvSpPr/>
          <p:nvPr>
            <p:custDataLst>
              <p:tags r:id="rId29"/>
            </p:custDataLst>
          </p:nvPr>
        </p:nvSpPr>
        <p:spPr bwMode="auto">
          <a:xfrm>
            <a:off x="5405437" y="4338637"/>
            <a:ext cx="1489075" cy="182562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 anchorCtr="0">
            <a:noAutofit/>
          </a:bodyPr>
          <a:lstStyle/>
          <a:p>
            <a:fld id="{42AF45E9-84B6-4D7E-A3B6-B55359F412A2}" type="datetime'''Р''''''''''ос''сийская'' ''Ф''еде''р''а''''''''ци''''я'">
              <a:rPr lang="en-US" sz="1200" smtClean="0">
                <a:solidFill>
                  <a:schemeClr val="tx1"/>
                </a:solidFill>
                <a:latin typeface="Times New Roman"/>
                <a:cs typeface="Times New Roman"/>
                <a:sym typeface="Times New Roman"/>
              </a:rPr>
              <a:pPr/>
              <a:t>Российская Федерация</a:t>
            </a:fld>
            <a:endParaRPr lang="ru-RU" sz="1200" dirty="0">
              <a:solidFill>
                <a:schemeClr val="tx1"/>
              </a:solidFill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53" name="Прямоугольник 52"/>
          <p:cNvSpPr/>
          <p:nvPr>
            <p:custDataLst>
              <p:tags r:id="rId30"/>
            </p:custDataLst>
          </p:nvPr>
        </p:nvSpPr>
        <p:spPr bwMode="auto">
          <a:xfrm>
            <a:off x="7261225" y="4805362"/>
            <a:ext cx="1530350" cy="182562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 anchorCtr="0">
            <a:noAutofit/>
          </a:bodyPr>
          <a:lstStyle/>
          <a:p>
            <a:fld id="{4AC17CAB-6F2B-4BE5-B1B7-569037A5FCD1}" type="datetime'''Севе''ро-Кав''''''к''''''а''з''с''ки''й ''''''''ФО'''">
              <a:rPr lang="en-US" sz="1200" smtClean="0">
                <a:solidFill>
                  <a:schemeClr val="tx1"/>
                </a:solidFill>
                <a:latin typeface="Times New Roman"/>
                <a:cs typeface="Times New Roman"/>
                <a:sym typeface="Times New Roman"/>
              </a:rPr>
              <a:pPr/>
              <a:t>Северо-Кавказский ФО</a:t>
            </a:fld>
            <a:endParaRPr lang="ru-RU" sz="1200">
              <a:solidFill>
                <a:schemeClr val="tx1"/>
              </a:solidFill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56" name="Прямоугольник 55"/>
          <p:cNvSpPr/>
          <p:nvPr>
            <p:custDataLst>
              <p:tags r:id="rId31"/>
            </p:custDataLst>
          </p:nvPr>
        </p:nvSpPr>
        <p:spPr bwMode="auto">
          <a:xfrm>
            <a:off x="7261225" y="4572000"/>
            <a:ext cx="1435100" cy="182562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 anchorCtr="0">
            <a:noAutofit/>
          </a:bodyPr>
          <a:lstStyle/>
          <a:p>
            <a:fld id="{CF69F810-B79E-4826-B067-47C7E0775A00}" type="datetime'Да''''ль''''н''ево''ст''о''''''чн''ы''''''''й'''' Ф''''''''О'">
              <a:rPr lang="en-US" sz="1200" smtClean="0">
                <a:solidFill>
                  <a:schemeClr val="tx1"/>
                </a:solidFill>
                <a:latin typeface="Times New Roman"/>
                <a:cs typeface="Times New Roman"/>
                <a:sym typeface="Times New Roman"/>
              </a:rPr>
              <a:pPr/>
              <a:t>Дальневосточный ФО</a:t>
            </a:fld>
            <a:endParaRPr lang="ru-RU" sz="1200">
              <a:solidFill>
                <a:schemeClr val="tx1"/>
              </a:solidFill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57" name="Прямоугольник 56"/>
          <p:cNvSpPr/>
          <p:nvPr>
            <p:custDataLst>
              <p:tags r:id="rId32"/>
            </p:custDataLst>
          </p:nvPr>
        </p:nvSpPr>
        <p:spPr bwMode="auto">
          <a:xfrm>
            <a:off x="7261225" y="4338637"/>
            <a:ext cx="971550" cy="182562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 anchorCtr="0">
            <a:noAutofit/>
          </a:bodyPr>
          <a:lstStyle/>
          <a:p>
            <a:fld id="{188B1737-9D89-40B2-A8B8-8BFAAB3BF9F9}" type="datetime'''''''У''''''р''аль''''с''ки''''''''''''''й ''ФО'''''">
              <a:rPr lang="en-US" sz="1200" smtClean="0">
                <a:solidFill>
                  <a:schemeClr val="tx1"/>
                </a:solidFill>
                <a:latin typeface="Times New Roman"/>
                <a:cs typeface="Times New Roman"/>
                <a:sym typeface="Times New Roman"/>
              </a:rPr>
              <a:pPr/>
              <a:t>Уральский ФО</a:t>
            </a:fld>
            <a:endParaRPr lang="ru-RU" sz="1200">
              <a:solidFill>
                <a:schemeClr val="tx1"/>
              </a:solidFill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58" name="Прямоугольник 57"/>
          <p:cNvSpPr/>
          <p:nvPr>
            <p:custDataLst>
              <p:tags r:id="rId33"/>
            </p:custDataLst>
          </p:nvPr>
        </p:nvSpPr>
        <p:spPr bwMode="auto">
          <a:xfrm>
            <a:off x="5405437" y="5272087"/>
            <a:ext cx="1149350" cy="182562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 anchorCtr="0">
            <a:noAutofit/>
          </a:bodyPr>
          <a:lstStyle/>
          <a:p>
            <a:fld id="{B964E1C5-56CA-4EDA-9E3A-FCC8B131D401}" type="datetime'''''Цен''''''тр''''а''''''''л''''''''ьн''ы''''''й Ф''О'''''">
              <a:rPr lang="en-US" sz="1200" smtClean="0">
                <a:solidFill>
                  <a:schemeClr val="tx1"/>
                </a:solidFill>
                <a:latin typeface="Times New Roman"/>
                <a:cs typeface="Times New Roman"/>
                <a:sym typeface="Times New Roman"/>
              </a:rPr>
              <a:pPr/>
              <a:t>Центральный ФО</a:t>
            </a:fld>
            <a:endParaRPr lang="ru-RU" sz="1200" dirty="0">
              <a:solidFill>
                <a:schemeClr val="tx1"/>
              </a:solidFill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59" name="Прямоугольник 58"/>
          <p:cNvSpPr/>
          <p:nvPr>
            <p:custDataLst>
              <p:tags r:id="rId34"/>
            </p:custDataLst>
          </p:nvPr>
        </p:nvSpPr>
        <p:spPr bwMode="auto">
          <a:xfrm>
            <a:off x="5405437" y="5038725"/>
            <a:ext cx="990600" cy="182562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 anchorCtr="0">
            <a:noAutofit/>
          </a:bodyPr>
          <a:lstStyle/>
          <a:p>
            <a:fld id="{C90A52A0-960B-40F4-9C7A-1692A8F62D14}" type="datetime'''''Си''би''''''''''''''''''''''р''''с''ки''й ФО'''''''''">
              <a:rPr lang="en-US" sz="1200" smtClean="0">
                <a:solidFill>
                  <a:schemeClr val="tx1"/>
                </a:solidFill>
                <a:latin typeface="Times New Roman"/>
                <a:cs typeface="Times New Roman"/>
                <a:sym typeface="Times New Roman"/>
              </a:rPr>
              <a:pPr/>
              <a:t>Сибирский ФО</a:t>
            </a:fld>
            <a:endParaRPr lang="ru-RU" sz="1200">
              <a:solidFill>
                <a:schemeClr val="tx1"/>
              </a:solidFill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60" name="Прямоугольник 59"/>
          <p:cNvSpPr/>
          <p:nvPr>
            <p:custDataLst>
              <p:tags r:id="rId35"/>
            </p:custDataLst>
          </p:nvPr>
        </p:nvSpPr>
        <p:spPr bwMode="auto">
          <a:xfrm>
            <a:off x="5405437" y="4805362"/>
            <a:ext cx="795337" cy="182562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 anchorCtr="0">
            <a:noAutofit/>
          </a:bodyPr>
          <a:lstStyle/>
          <a:p>
            <a:fld id="{B660D1C9-1424-4DB0-804F-77E2B83751D4}" type="datetime'Ю''ж''н''''''''''''''''''''ы''''''й ''''Ф''О'''''''''''''''">
              <a:rPr lang="en-US" sz="1200" smtClean="0">
                <a:solidFill>
                  <a:schemeClr val="tx1"/>
                </a:solidFill>
                <a:latin typeface="Times New Roman"/>
                <a:cs typeface="Times New Roman"/>
                <a:sym typeface="Times New Roman"/>
              </a:rPr>
              <a:pPr/>
              <a:t>Южный ФО</a:t>
            </a:fld>
            <a:endParaRPr lang="ru-RU" sz="1200">
              <a:solidFill>
                <a:schemeClr val="tx1"/>
              </a:solidFill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61" name="Прямоугольник 60"/>
          <p:cNvSpPr/>
          <p:nvPr>
            <p:custDataLst>
              <p:tags r:id="rId36"/>
            </p:custDataLst>
          </p:nvPr>
        </p:nvSpPr>
        <p:spPr bwMode="auto">
          <a:xfrm>
            <a:off x="5405437" y="4572000"/>
            <a:ext cx="1168400" cy="182562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 anchorCtr="0">
            <a:noAutofit/>
          </a:bodyPr>
          <a:lstStyle/>
          <a:p>
            <a:fld id="{700C2D39-64C2-44D8-8A8D-C119F84C3711}" type="datetime'''''''При''во''л''''''''''ж''''''с''''к''''''ий ФО'''''''">
              <a:rPr lang="en-US" sz="1200" smtClean="0">
                <a:solidFill>
                  <a:schemeClr val="tx1"/>
                </a:solidFill>
                <a:latin typeface="Times New Roman"/>
                <a:cs typeface="Times New Roman"/>
                <a:sym typeface="Times New Roman"/>
              </a:rPr>
              <a:pPr/>
              <a:t>Приволжский ФО</a:t>
            </a:fld>
            <a:endParaRPr lang="ru-RU" sz="1200">
              <a:solidFill>
                <a:schemeClr val="tx1"/>
              </a:solidFill>
              <a:latin typeface="Times New Roman"/>
              <a:cs typeface="Times New Roman"/>
              <a:sym typeface="Times New Roman"/>
            </a:endParaRPr>
          </a:p>
        </p:txBody>
      </p:sp>
      <p:graphicFrame>
        <p:nvGraphicFramePr>
          <p:cNvPr id="198" name="Объект 197"/>
          <p:cNvGraphicFramePr>
            <a:graphicFrameLocks noChangeAspect="1"/>
          </p:cNvGraphicFramePr>
          <p:nvPr/>
        </p:nvGraphicFramePr>
        <p:xfrm>
          <a:off x="1035050" y="2817812"/>
          <a:ext cx="2933644" cy="1514430"/>
        </p:xfrm>
        <a:graphic>
          <a:graphicData uri="http://schemas.openxmlformats.org/presentationml/2006/ole">
            <p:oleObj spid="_x0000_s128004" name="Диаграмма" r:id="rId63" imgW="2933644" imgH="1514430" progId="MSGraph.Chart.8">
              <p:embed followColorScheme="full"/>
            </p:oleObj>
          </a:graphicData>
        </a:graphic>
      </p:graphicFrame>
      <p:cxnSp>
        <p:nvCxnSpPr>
          <p:cNvPr id="89" name="Прямая соединительная линия 88"/>
          <p:cNvCxnSpPr/>
          <p:nvPr>
            <p:custDataLst>
              <p:tags r:id="rId37"/>
            </p:custDataLst>
          </p:nvPr>
        </p:nvCxnSpPr>
        <p:spPr bwMode="auto">
          <a:xfrm>
            <a:off x="2459037" y="2514600"/>
            <a:ext cx="0" cy="152400"/>
          </a:xfrm>
          <a:prstGeom prst="line">
            <a:avLst/>
          </a:prstGeom>
          <a:ln w="12700">
            <a:solidFill>
              <a:schemeClr val="tx1"/>
            </a:solidFill>
            <a:headEnd type="none"/>
            <a:tailEnd type="triangle" w="med" len="med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Прямая соединительная линия 89"/>
          <p:cNvCxnSpPr/>
          <p:nvPr>
            <p:custDataLst>
              <p:tags r:id="rId38"/>
            </p:custDataLst>
          </p:nvPr>
        </p:nvCxnSpPr>
        <p:spPr bwMode="auto">
          <a:xfrm flipV="1">
            <a:off x="2535237" y="2562225"/>
            <a:ext cx="0" cy="104775"/>
          </a:xfrm>
          <a:prstGeom prst="line">
            <a:avLst/>
          </a:prstGeom>
          <a:ln w="12700">
            <a:solidFill>
              <a:schemeClr val="tx1"/>
            </a:solidFill>
            <a:headEnd type="none"/>
            <a:tailEnd type="none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Прямая соединительная линия 90"/>
          <p:cNvCxnSpPr/>
          <p:nvPr>
            <p:custDataLst>
              <p:tags r:id="rId39"/>
            </p:custDataLst>
          </p:nvPr>
        </p:nvCxnSpPr>
        <p:spPr bwMode="auto">
          <a:xfrm>
            <a:off x="2535237" y="2562225"/>
            <a:ext cx="871538" cy="0"/>
          </a:xfrm>
          <a:prstGeom prst="line">
            <a:avLst/>
          </a:prstGeom>
          <a:ln w="12700">
            <a:solidFill>
              <a:schemeClr val="tx1"/>
            </a:solidFill>
            <a:headEnd type="none"/>
            <a:tailEnd type="none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Прямая соединительная линия 91"/>
          <p:cNvCxnSpPr/>
          <p:nvPr>
            <p:custDataLst>
              <p:tags r:id="rId40"/>
            </p:custDataLst>
          </p:nvPr>
        </p:nvCxnSpPr>
        <p:spPr bwMode="auto">
          <a:xfrm>
            <a:off x="3406775" y="2562225"/>
            <a:ext cx="0" cy="152400"/>
          </a:xfrm>
          <a:prstGeom prst="line">
            <a:avLst/>
          </a:prstGeom>
          <a:ln w="12700">
            <a:solidFill>
              <a:schemeClr val="tx1"/>
            </a:solidFill>
            <a:headEnd type="none"/>
            <a:tailEnd type="triangle" w="med" len="med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Прямая соединительная линия 87"/>
          <p:cNvCxnSpPr/>
          <p:nvPr>
            <p:custDataLst>
              <p:tags r:id="rId41"/>
            </p:custDataLst>
          </p:nvPr>
        </p:nvCxnSpPr>
        <p:spPr bwMode="auto">
          <a:xfrm>
            <a:off x="1587500" y="2514600"/>
            <a:ext cx="871537" cy="0"/>
          </a:xfrm>
          <a:prstGeom prst="line">
            <a:avLst/>
          </a:prstGeom>
          <a:ln w="12700">
            <a:solidFill>
              <a:schemeClr val="tx1"/>
            </a:solidFill>
            <a:headEnd type="none"/>
            <a:tailEnd type="none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Прямая соединительная линия 86"/>
          <p:cNvCxnSpPr/>
          <p:nvPr>
            <p:custDataLst>
              <p:tags r:id="rId42"/>
            </p:custDataLst>
          </p:nvPr>
        </p:nvCxnSpPr>
        <p:spPr bwMode="auto">
          <a:xfrm flipV="1">
            <a:off x="1587500" y="2514600"/>
            <a:ext cx="0" cy="200025"/>
          </a:xfrm>
          <a:prstGeom prst="line">
            <a:avLst/>
          </a:prstGeom>
          <a:ln w="12700">
            <a:solidFill>
              <a:schemeClr val="tx1"/>
            </a:solidFill>
            <a:headEnd type="none"/>
            <a:tailEnd type="none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8" name="Прямоугольник 207"/>
          <p:cNvSpPr/>
          <p:nvPr>
            <p:custDataLst>
              <p:tags r:id="rId43"/>
            </p:custDataLst>
          </p:nvPr>
        </p:nvSpPr>
        <p:spPr bwMode="auto">
          <a:xfrm>
            <a:off x="2305050" y="2705100"/>
            <a:ext cx="384175" cy="182562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20637" tIns="0" rIns="20637" bIns="0" rtlCol="0" anchor="b" anchorCtr="0">
            <a:noAutofit/>
          </a:bodyPr>
          <a:lstStyle/>
          <a:p>
            <a:pPr algn="ctr"/>
            <a:fld id="{4375ECD5-F8C8-4817-B322-BD9544CE9070}" type="datetime'2,''''''''6''0''''''''''''''''''2'''''''''''''''''">
              <a:rPr lang="en-US" sz="1200" smtClean="0">
                <a:solidFill>
                  <a:schemeClr val="tx1"/>
                </a:solidFill>
                <a:latin typeface="Times New Roman"/>
                <a:cs typeface="Times New Roman"/>
                <a:sym typeface="Times New Roman"/>
              </a:rPr>
              <a:pPr algn="ctr"/>
              <a:t>2,602</a:t>
            </a:fld>
            <a:endParaRPr lang="ru-RU" sz="1200">
              <a:solidFill>
                <a:schemeClr val="tx1"/>
              </a:solidFill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218" name="Овал 217"/>
          <p:cNvSpPr/>
          <p:nvPr>
            <p:custDataLst>
              <p:tags r:id="rId44"/>
            </p:custDataLst>
          </p:nvPr>
        </p:nvSpPr>
        <p:spPr bwMode="auto">
          <a:xfrm>
            <a:off x="2773362" y="2444750"/>
            <a:ext cx="395287" cy="234950"/>
          </a:xfrm>
          <a:prstGeom prst="ellipse">
            <a:avLst/>
          </a:prstGeom>
          <a:solidFill>
            <a:srgbClr val="FFFFFF"/>
          </a:solidFill>
          <a:ln w="95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 anchorCtr="0">
            <a:noAutofit/>
          </a:bodyPr>
          <a:lstStyle/>
          <a:p>
            <a:pPr algn="ctr">
              <a:lnSpc>
                <a:spcPct val="90000"/>
              </a:lnSpc>
            </a:pPr>
            <a:fld id="{B5931110-1F79-4FE1-99F7-09067561E25A}" type="datetime'-''4''''''''''''''''%'''''''''''''''''''''''''''''''">
              <a:rPr lang="en-US" sz="1200" b="1" smtClean="0">
                <a:solidFill>
                  <a:schemeClr val="tx1"/>
                </a:solidFill>
                <a:latin typeface="Times New Roman"/>
                <a:cs typeface="Times New Roman"/>
                <a:sym typeface="Times New Roman"/>
              </a:rPr>
              <a:pPr algn="ctr">
                <a:lnSpc>
                  <a:spcPct val="90000"/>
                </a:lnSpc>
              </a:pPr>
              <a:t>-4%</a:t>
            </a:fld>
            <a:endParaRPr lang="ru-RU" sz="1200" b="1">
              <a:solidFill>
                <a:schemeClr val="tx1"/>
              </a:solidFill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73" name="Прямоугольник 72"/>
          <p:cNvSpPr/>
          <p:nvPr>
            <p:custDataLst>
              <p:tags r:id="rId45"/>
            </p:custDataLst>
          </p:nvPr>
        </p:nvSpPr>
        <p:spPr bwMode="auto">
          <a:xfrm>
            <a:off x="2338387" y="4271962"/>
            <a:ext cx="317500" cy="182562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t" anchorCtr="0">
            <a:noAutofit/>
          </a:bodyPr>
          <a:lstStyle/>
          <a:p>
            <a:pPr algn="ctr"/>
            <a:fld id="{9547057D-EF2E-4D8D-BADD-D8667A4E847F}" type="datetime'''2''''''''''''''''''0''''1''''''''''2'''''''''''''''''''">
              <a:rPr lang="en-US" sz="1200" smtClean="0">
                <a:solidFill>
                  <a:schemeClr val="tx1"/>
                </a:solidFill>
                <a:latin typeface="Times New Roman"/>
                <a:cs typeface="Times New Roman"/>
                <a:sym typeface="Times New Roman"/>
              </a:rPr>
              <a:pPr algn="ctr"/>
              <a:t>2012</a:t>
            </a:fld>
            <a:endParaRPr lang="ru-RU" sz="1200">
              <a:solidFill>
                <a:schemeClr val="tx1"/>
              </a:solidFill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225" name="Прямоугольник 224"/>
          <p:cNvSpPr/>
          <p:nvPr>
            <p:custDataLst>
              <p:tags r:id="rId46"/>
            </p:custDataLst>
          </p:nvPr>
        </p:nvSpPr>
        <p:spPr bwMode="auto">
          <a:xfrm>
            <a:off x="1395412" y="2752725"/>
            <a:ext cx="384175" cy="182562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20637" tIns="0" rIns="20637" bIns="0" rtlCol="0" anchor="b" anchorCtr="0">
            <a:noAutofit/>
          </a:bodyPr>
          <a:lstStyle/>
          <a:p>
            <a:pPr algn="ctr"/>
            <a:fld id="{814B1D22-82BB-4AA5-847C-EC32B2DB0945}" type="datetime'''2'''',''''''5''''''''''''''''''''''''''''''''''''0''5'''''''">
              <a:rPr lang="en-US" sz="1200" smtClean="0">
                <a:solidFill>
                  <a:schemeClr val="tx1"/>
                </a:solidFill>
                <a:latin typeface="Times New Roman"/>
                <a:cs typeface="Times New Roman"/>
                <a:sym typeface="Times New Roman"/>
              </a:rPr>
              <a:pPr algn="ctr"/>
              <a:t>2,505</a:t>
            </a:fld>
            <a:endParaRPr lang="ru-RU" sz="1200">
              <a:solidFill>
                <a:schemeClr val="tx1"/>
              </a:solidFill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209" name="Прямоугольник 208"/>
          <p:cNvSpPr/>
          <p:nvPr>
            <p:custDataLst>
              <p:tags r:id="rId47"/>
            </p:custDataLst>
          </p:nvPr>
        </p:nvSpPr>
        <p:spPr bwMode="auto">
          <a:xfrm>
            <a:off x="3214687" y="2752725"/>
            <a:ext cx="384175" cy="182562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20637" tIns="0" rIns="20637" bIns="0" rtlCol="0" anchor="b" anchorCtr="0">
            <a:noAutofit/>
          </a:bodyPr>
          <a:lstStyle/>
          <a:p>
            <a:pPr algn="ctr"/>
            <a:fld id="{8BDEC0C3-AE43-47E1-ACA0-4A991B13115F}" type="datetime'''''''''''''''''''''''''2'',''''4''''''''''9''9'''''''''''''''">
              <a:rPr lang="en-US" sz="1200" smtClean="0">
                <a:solidFill>
                  <a:schemeClr val="tx1"/>
                </a:solidFill>
                <a:latin typeface="Times New Roman"/>
                <a:cs typeface="Times New Roman"/>
                <a:sym typeface="Times New Roman"/>
              </a:rPr>
              <a:pPr algn="ctr"/>
              <a:t>2,499</a:t>
            </a:fld>
            <a:endParaRPr lang="ru-RU" sz="1200" dirty="0">
              <a:solidFill>
                <a:schemeClr val="tx1"/>
              </a:solidFill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72" name="Прямоугольник 71"/>
          <p:cNvSpPr/>
          <p:nvPr>
            <p:custDataLst>
              <p:tags r:id="rId48"/>
            </p:custDataLst>
          </p:nvPr>
        </p:nvSpPr>
        <p:spPr bwMode="auto">
          <a:xfrm>
            <a:off x="1428750" y="4271962"/>
            <a:ext cx="317500" cy="182562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t" anchorCtr="0">
            <a:noAutofit/>
          </a:bodyPr>
          <a:lstStyle/>
          <a:p>
            <a:pPr algn="ctr"/>
            <a:fld id="{17E29015-6E5C-4EAE-9142-7B934A3B7FB6}" type="datetime'2''''''0''''''''1''''''1'''''''">
              <a:rPr lang="en-US" sz="1200" smtClean="0">
                <a:solidFill>
                  <a:schemeClr val="tx1"/>
                </a:solidFill>
                <a:latin typeface="Times New Roman"/>
                <a:cs typeface="Times New Roman"/>
                <a:sym typeface="Times New Roman"/>
              </a:rPr>
              <a:pPr algn="ctr"/>
              <a:t>2011</a:t>
            </a:fld>
            <a:endParaRPr lang="ru-RU" sz="1200">
              <a:solidFill>
                <a:schemeClr val="tx1"/>
              </a:solidFill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214" name="Овал 213"/>
          <p:cNvSpPr/>
          <p:nvPr>
            <p:custDataLst>
              <p:tags r:id="rId49"/>
            </p:custDataLst>
          </p:nvPr>
        </p:nvSpPr>
        <p:spPr bwMode="auto">
          <a:xfrm>
            <a:off x="1798637" y="2397125"/>
            <a:ext cx="447675" cy="234950"/>
          </a:xfrm>
          <a:prstGeom prst="ellipse">
            <a:avLst/>
          </a:prstGeom>
          <a:solidFill>
            <a:srgbClr val="FFFFFF"/>
          </a:solidFill>
          <a:ln w="95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 anchorCtr="0">
            <a:noAutofit/>
          </a:bodyPr>
          <a:lstStyle/>
          <a:p>
            <a:pPr algn="ctr">
              <a:lnSpc>
                <a:spcPct val="90000"/>
              </a:lnSpc>
            </a:pPr>
            <a:fld id="{C71E7E6B-D7DA-4E74-9F1B-18758AFEB4E4}" type="datetime'''''+''''4''''''''%'''''''''''''''''''">
              <a:rPr lang="en-US" sz="1200" b="1" smtClean="0">
                <a:solidFill>
                  <a:schemeClr val="tx1"/>
                </a:solidFill>
                <a:latin typeface="Times New Roman"/>
                <a:cs typeface="Times New Roman"/>
                <a:sym typeface="Times New Roman"/>
              </a:rPr>
              <a:pPr algn="ctr">
                <a:lnSpc>
                  <a:spcPct val="90000"/>
                </a:lnSpc>
              </a:pPr>
              <a:t>+4%</a:t>
            </a:fld>
            <a:endParaRPr lang="ru-RU" sz="1200" b="1">
              <a:solidFill>
                <a:schemeClr val="tx1"/>
              </a:solidFill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74" name="Прямоугольник 73"/>
          <p:cNvSpPr/>
          <p:nvPr>
            <p:custDataLst>
              <p:tags r:id="rId50"/>
            </p:custDataLst>
          </p:nvPr>
        </p:nvSpPr>
        <p:spPr bwMode="auto">
          <a:xfrm>
            <a:off x="3248025" y="4271962"/>
            <a:ext cx="317500" cy="182562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t" anchorCtr="0">
            <a:noAutofit/>
          </a:bodyPr>
          <a:lstStyle/>
          <a:p>
            <a:pPr algn="ctr"/>
            <a:fld id="{16E0658F-006C-40AE-946B-E8C1787A2565}" type="datetime'2''0''''''''''''1''''''''''''''3'''">
              <a:rPr lang="en-US" sz="1200" smtClean="0">
                <a:solidFill>
                  <a:schemeClr val="tx1"/>
                </a:solidFill>
                <a:latin typeface="Times New Roman"/>
                <a:cs typeface="Times New Roman"/>
                <a:sym typeface="Times New Roman"/>
              </a:rPr>
              <a:pPr algn="ctr"/>
              <a:t>2013</a:t>
            </a:fld>
            <a:endParaRPr lang="ru-RU" sz="1200">
              <a:solidFill>
                <a:schemeClr val="tx1"/>
              </a:solidFill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222" name="TextBox 221"/>
          <p:cNvSpPr txBox="1"/>
          <p:nvPr>
            <p:custDataLst>
              <p:tags r:id="rId51"/>
            </p:custDataLst>
          </p:nvPr>
        </p:nvSpPr>
        <p:spPr>
          <a:xfrm>
            <a:off x="665110" y="1837533"/>
            <a:ext cx="37608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По итогам 2013 г. резко сократилась численность ИП 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4" name="Прямоугольник 223"/>
          <p:cNvSpPr/>
          <p:nvPr>
            <p:custDataLst>
              <p:tags r:id="rId52"/>
            </p:custDataLst>
          </p:nvPr>
        </p:nvSpPr>
        <p:spPr bwMode="auto">
          <a:xfrm>
            <a:off x="1527175" y="4667250"/>
            <a:ext cx="214312" cy="160337"/>
          </a:xfrm>
          <a:prstGeom prst="rect">
            <a:avLst/>
          </a:prstGeom>
          <a:solidFill>
            <a:srgbClr val="00519A"/>
          </a:solidFill>
          <a:ln w="9525">
            <a:solidFill>
              <a:schemeClr val="bg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ru-RU"/>
          </a:p>
        </p:txBody>
      </p:sp>
      <p:sp>
        <p:nvSpPr>
          <p:cNvPr id="223" name="Прямоугольник 222"/>
          <p:cNvSpPr/>
          <p:nvPr>
            <p:custDataLst>
              <p:tags r:id="rId53"/>
            </p:custDataLst>
          </p:nvPr>
        </p:nvSpPr>
        <p:spPr bwMode="auto">
          <a:xfrm>
            <a:off x="1792287" y="4662487"/>
            <a:ext cx="1741487" cy="182562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 anchorCtr="0">
            <a:noAutofit/>
          </a:bodyPr>
          <a:lstStyle/>
          <a:p>
            <a:fld id="{6136F500-2444-46A3-A39C-32533BA19DCD}" type="datetime'Ч''исл''ен''но''''сть'' И''''П'''''', тыс.'''' ''''ч''''ел.'">
              <a:rPr lang="en-US" sz="1200" smtClean="0">
                <a:solidFill>
                  <a:schemeClr val="tx1"/>
                </a:solidFill>
                <a:latin typeface="Times New Roman"/>
                <a:cs typeface="Times New Roman"/>
                <a:sym typeface="Times New Roman"/>
              </a:rPr>
              <a:pPr/>
              <a:t>Численность ИП, тыс. чел.</a:t>
            </a:fld>
            <a:endParaRPr lang="ru-RU" sz="1200" dirty="0">
              <a:solidFill>
                <a:schemeClr val="tx1"/>
              </a:solidFill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76" name="Скругленный прямоугольник 75"/>
          <p:cNvSpPr/>
          <p:nvPr>
            <p:custDataLst>
              <p:tags r:id="rId54"/>
            </p:custDataLst>
          </p:nvPr>
        </p:nvSpPr>
        <p:spPr>
          <a:xfrm>
            <a:off x="774649" y="5619780"/>
            <a:ext cx="8105886" cy="839799"/>
          </a:xfrm>
          <a:prstGeom prst="roundRect">
            <a:avLst/>
          </a:prstGeom>
          <a:noFill/>
          <a:ln w="19050">
            <a:solidFill>
              <a:srgbClr val="E46C0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 2014 года страховые взносы ИП в ПФР стали делиться на (№ 237-ФЗ от 23 июля 2013 г.):</a:t>
            </a:r>
          </a:p>
          <a:p>
            <a:pPr>
              <a:buFont typeface="Wingdings" pitchFamily="2" charset="2"/>
              <a:buChar char="Ø"/>
            </a:pP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фиксированную часть;</a:t>
            </a:r>
          </a:p>
          <a:p>
            <a:pPr marL="180975" indent="-180975">
              <a:buFont typeface="Wingdings" pitchFamily="2" charset="2"/>
              <a:buChar char="Ø"/>
            </a:pP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индивидуальную часть страховых взносов в ПФР.</a:t>
            </a:r>
            <a:endPara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3" name="Скругленный прямоугольник 92"/>
          <p:cNvSpPr/>
          <p:nvPr>
            <p:custDataLst>
              <p:tags r:id="rId55"/>
            </p:custDataLst>
          </p:nvPr>
        </p:nvSpPr>
        <p:spPr>
          <a:xfrm>
            <a:off x="920700" y="909603"/>
            <a:ext cx="7704243" cy="730260"/>
          </a:xfrm>
          <a:prstGeom prst="roundRect">
            <a:avLst/>
          </a:prstGeom>
          <a:noFill/>
          <a:ln w="19050">
            <a:solidFill>
              <a:srgbClr val="E46C0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 2013 года страховые взносы ИП были фиксированными, но значительно выросли по  сравнению с 2012 г. (п. 7 ст. 3 № 243-ФЗ)</a:t>
            </a:r>
            <a:endPara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4" name="Прямоугольник 93"/>
          <p:cNvSpPr/>
          <p:nvPr>
            <p:custDataLst>
              <p:tags r:id="rId56"/>
            </p:custDataLst>
          </p:nvPr>
        </p:nvSpPr>
        <p:spPr>
          <a:xfrm>
            <a:off x="628596" y="-3222"/>
            <a:ext cx="6316749" cy="9087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 smtClean="0">
                <a:solidFill>
                  <a:srgbClr val="984807"/>
                </a:solidFill>
                <a:latin typeface="Times New Roman" pitchFamily="18" charset="0"/>
                <a:cs typeface="Times New Roman" pitchFamily="18" charset="0"/>
              </a:rPr>
              <a:t>Законодательные изменения, вступившие в силу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 smtClean="0">
                <a:solidFill>
                  <a:srgbClr val="984807"/>
                </a:solidFill>
                <a:latin typeface="Times New Roman" pitchFamily="18" charset="0"/>
                <a:cs typeface="Times New Roman" pitchFamily="18" charset="0"/>
              </a:rPr>
              <a:t>Наблюдается негативная реакция на изменение страховых взносов для ИП</a:t>
            </a:r>
          </a:p>
        </p:txBody>
      </p:sp>
      <p:sp>
        <p:nvSpPr>
          <p:cNvPr id="95" name="Стрелка вниз 94"/>
          <p:cNvSpPr/>
          <p:nvPr>
            <p:custDataLst>
              <p:tags r:id="rId57"/>
            </p:custDataLst>
          </p:nvPr>
        </p:nvSpPr>
        <p:spPr>
          <a:xfrm>
            <a:off x="4357686" y="1968480"/>
            <a:ext cx="428628" cy="3395709"/>
          </a:xfrm>
          <a:prstGeom prst="downArrow">
            <a:avLst/>
          </a:prstGeom>
          <a:noFill/>
          <a:ln>
            <a:solidFill>
              <a:srgbClr val="E46C0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5" name="Объект 54" hidden="1"/>
          <p:cNvGraphicFramePr>
            <a:graphicFrameLocks noChangeAspect="1"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p:oleObj spid="_x0000_s134146" name="think-cell Slide" r:id="rId24" imgW="360" imgH="360" progId="">
              <p:embed/>
            </p:oleObj>
          </a:graphicData>
        </a:graphic>
      </p:graphicFrame>
      <p:sp>
        <p:nvSpPr>
          <p:cNvPr id="54" name="Прямоугольник 53" hidden="1"/>
          <p:cNvSpPr/>
          <p:nvPr>
            <p:custDataLst>
              <p:tags r:id="rId2"/>
            </p:custDataLst>
          </p:nvPr>
        </p:nvSpPr>
        <p:spPr bwMode="auto">
          <a:xfrm>
            <a:off x="0" y="0"/>
            <a:ext cx="158750" cy="158750"/>
          </a:xfrm>
          <a:prstGeom prst="rect">
            <a:avLst/>
          </a:prstGeom>
          <a:solidFill>
            <a:schemeClr val="accent1"/>
          </a:solidFill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rtlCol="0" anchor="ctr" anchorCtr="0">
            <a:noAutofit/>
          </a:bodyPr>
          <a:lstStyle/>
          <a:p>
            <a:pPr algn="ctr"/>
            <a:endParaRPr lang="ru-RU" sz="1000"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15" name="Rectangle 10"/>
          <p:cNvSpPr>
            <a:spLocks noChangeArrowheads="1"/>
          </p:cNvSpPr>
          <p:nvPr>
            <p:custDataLst>
              <p:tags r:id="rId3"/>
            </p:custDataLst>
          </p:nvPr>
        </p:nvSpPr>
        <p:spPr bwMode="auto">
          <a:xfrm flipH="1">
            <a:off x="0" y="0"/>
            <a:ext cx="609600" cy="6858000"/>
          </a:xfrm>
          <a:prstGeom prst="rect">
            <a:avLst/>
          </a:prstGeom>
          <a:gradFill rotWithShape="0">
            <a:gsLst>
              <a:gs pos="0">
                <a:srgbClr val="FFC000"/>
              </a:gs>
              <a:gs pos="13000">
                <a:srgbClr val="FFA800"/>
              </a:gs>
              <a:gs pos="28000">
                <a:srgbClr val="825600"/>
              </a:gs>
              <a:gs pos="42999">
                <a:srgbClr val="FFA800"/>
              </a:gs>
              <a:gs pos="58000">
                <a:srgbClr val="825600"/>
              </a:gs>
              <a:gs pos="72000">
                <a:srgbClr val="FFA800"/>
              </a:gs>
              <a:gs pos="87000">
                <a:srgbClr val="825600"/>
              </a:gs>
              <a:gs pos="100000">
                <a:srgbClr val="FFA800"/>
              </a:gs>
            </a:gsLst>
            <a:lin ang="5400000"/>
          </a:gradFill>
          <a:ln w="9525">
            <a:noFill/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Прямоугольник 25"/>
          <p:cNvSpPr/>
          <p:nvPr>
            <p:custDataLst>
              <p:tags r:id="rId4"/>
            </p:custDataLst>
          </p:nvPr>
        </p:nvSpPr>
        <p:spPr>
          <a:xfrm>
            <a:off x="628596" y="6357958"/>
            <a:ext cx="8515404" cy="50004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defTabSz="941388" fontAlgn="auto">
              <a:spcBef>
                <a:spcPts val="0"/>
              </a:spcBef>
              <a:spcAft>
                <a:spcPts val="0"/>
              </a:spcAft>
              <a:tabLst>
                <a:tab pos="8159750" algn="l"/>
              </a:tabLst>
              <a:defRPr/>
            </a:pPr>
            <a:r>
              <a:rPr lang="ru-RU" sz="1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* в т.ч. </a:t>
            </a:r>
            <a:r>
              <a:rPr lang="ru-RU" sz="1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микропредприятия</a:t>
            </a:r>
            <a:endParaRPr lang="ru-RU" sz="1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defTabSz="941388" fontAlgn="auto">
              <a:spcBef>
                <a:spcPts val="0"/>
              </a:spcBef>
              <a:spcAft>
                <a:spcPts val="0"/>
              </a:spcAft>
              <a:tabLst>
                <a:tab pos="8159750" algn="l"/>
              </a:tabLst>
              <a:defRPr/>
            </a:pPr>
            <a:r>
              <a:rPr lang="ru-RU" sz="1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Источники: «</a:t>
            </a:r>
            <a:r>
              <a:rPr lang="ru-RU" sz="1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КонсультантПлюс</a:t>
            </a:r>
            <a:r>
              <a:rPr lang="ru-RU" sz="1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», информационный ресурс </a:t>
            </a:r>
            <a:r>
              <a:rPr lang="en-US" sz="1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nalog-briz.ru</a:t>
            </a:r>
            <a:endParaRPr lang="ru-RU" sz="1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4" name="Picture 6" descr="nisse"/>
          <p:cNvPicPr>
            <a:picLocks noChangeAspect="1" noChangeArrowheads="1"/>
          </p:cNvPicPr>
          <p:nvPr>
            <p:custDataLst>
              <p:tags r:id="rId5"/>
            </p:custDataLst>
          </p:nvPr>
        </p:nvPicPr>
        <p:blipFill>
          <a:blip r:embed="rId25" cstate="print"/>
          <a:srcRect/>
          <a:stretch>
            <a:fillRect/>
          </a:stretch>
        </p:blipFill>
        <p:spPr bwMode="auto">
          <a:xfrm>
            <a:off x="7143750" y="214313"/>
            <a:ext cx="1801813" cy="6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TextBox 12"/>
          <p:cNvSpPr txBox="1"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0" y="6468927"/>
            <a:ext cx="64291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6</a:t>
            </a:r>
          </a:p>
        </p:txBody>
      </p:sp>
      <p:sp>
        <p:nvSpPr>
          <p:cNvPr id="93" name="Скругленный прямоугольник 92"/>
          <p:cNvSpPr/>
          <p:nvPr>
            <p:custDataLst>
              <p:tags r:id="rId7"/>
            </p:custDataLst>
          </p:nvPr>
        </p:nvSpPr>
        <p:spPr>
          <a:xfrm>
            <a:off x="920700" y="1347759"/>
            <a:ext cx="7704243" cy="1131903"/>
          </a:xfrm>
          <a:prstGeom prst="roundRect">
            <a:avLst/>
          </a:prstGeom>
          <a:noFill/>
          <a:ln w="19050">
            <a:solidFill>
              <a:srgbClr val="E46C0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 2014 года изменился порядок расчета налога на имущество организаций – базой становится кадастровая стоимость объектов (№307-ФЗ от 2 ноября 2013 г.):</a:t>
            </a:r>
          </a:p>
          <a:p>
            <a:pPr>
              <a:buFont typeface="Wingdings" pitchFamily="2" charset="2"/>
              <a:buChar char="Ø"/>
            </a:pP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г. Москва – 1,5%</a:t>
            </a:r>
          </a:p>
          <a:p>
            <a:pPr marL="180975" indent="-180975">
              <a:buFont typeface="Wingdings" pitchFamily="2" charset="2"/>
              <a:buChar char="Ø"/>
            </a:pP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Прочие регионы – 1%.</a:t>
            </a:r>
          </a:p>
        </p:txBody>
      </p:sp>
      <p:sp>
        <p:nvSpPr>
          <p:cNvPr id="94" name="Прямоугольник 93"/>
          <p:cNvSpPr/>
          <p:nvPr>
            <p:custDataLst>
              <p:tags r:id="rId8"/>
            </p:custDataLst>
          </p:nvPr>
        </p:nvSpPr>
        <p:spPr>
          <a:xfrm>
            <a:off x="628596" y="-3222"/>
            <a:ext cx="6316749" cy="9087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 smtClean="0">
                <a:solidFill>
                  <a:srgbClr val="984807"/>
                </a:solidFill>
                <a:latin typeface="Times New Roman" pitchFamily="18" charset="0"/>
                <a:cs typeface="Times New Roman" pitchFamily="18" charset="0"/>
              </a:rPr>
              <a:t>Законодательные изменения, вступившие в силу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 smtClean="0">
                <a:solidFill>
                  <a:srgbClr val="984807"/>
                </a:solidFill>
                <a:latin typeface="Times New Roman" pitchFamily="18" charset="0"/>
                <a:cs typeface="Times New Roman" pitchFamily="18" charset="0"/>
              </a:rPr>
              <a:t>Рост налога на недвижимость способен негативно сказаться на развитии МСП</a:t>
            </a:r>
          </a:p>
        </p:txBody>
      </p:sp>
      <p:sp>
        <p:nvSpPr>
          <p:cNvPr id="18" name="Текст 8"/>
          <p:cNvSpPr txBox="1">
            <a:spLocks/>
          </p:cNvSpPr>
          <p:nvPr>
            <p:custDataLst>
              <p:tags r:id="rId9"/>
            </p:custDataLst>
          </p:nvPr>
        </p:nvSpPr>
        <p:spPr bwMode="auto">
          <a:xfrm>
            <a:off x="1030239" y="2698741"/>
            <a:ext cx="3359196" cy="3541760"/>
          </a:xfrm>
          <a:prstGeom prst="roundRect">
            <a:avLst/>
          </a:prstGeom>
          <a:ln w="19050" cap="flat" cmpd="sng" algn="ctr">
            <a:solidFill>
              <a:srgbClr val="E46C0A"/>
            </a:solidFill>
            <a:prstDash val="solid"/>
            <a:miter lim="800000"/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36000" tIns="3600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База может исчисляться исходя из кадастровой стоимости применительно к следующим объектам:</a:t>
            </a:r>
          </a:p>
          <a:p>
            <a:pPr marL="180975" indent="-180975">
              <a:buFont typeface="Wingdings" pitchFamily="2" charset="2"/>
              <a:buChar char="ü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БЦ и ТЦ;</a:t>
            </a:r>
          </a:p>
          <a:p>
            <a:pPr marL="180975" indent="-180975">
              <a:buFont typeface="Wingdings" pitchFamily="2" charset="2"/>
              <a:buChar char="ü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помещения для офисов, торговли и общепита;</a:t>
            </a:r>
          </a:p>
          <a:p>
            <a:pPr marL="180975" indent="-180975">
              <a:buFont typeface="Wingdings" pitchFamily="2" charset="2"/>
              <a:buChar char="ü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иностранные компании без постоянных представительств.</a:t>
            </a:r>
          </a:p>
        </p:txBody>
      </p:sp>
      <p:graphicFrame>
        <p:nvGraphicFramePr>
          <p:cNvPr id="19" name="Объект 18"/>
          <p:cNvGraphicFramePr>
            <a:graphicFrameLocks noChangeAspect="1"/>
          </p:cNvGraphicFramePr>
          <p:nvPr/>
        </p:nvGraphicFramePr>
        <p:xfrm>
          <a:off x="4756150" y="3938587"/>
          <a:ext cx="1819345" cy="1819260"/>
        </p:xfrm>
        <a:graphic>
          <a:graphicData uri="http://schemas.openxmlformats.org/presentationml/2006/ole">
            <p:oleObj spid="_x0000_s134147" name="Диаграмма" r:id="rId26" imgW="1819345" imgH="1819260" progId="MSGraph.Chart.8">
              <p:embed followColorScheme="full"/>
            </p:oleObj>
          </a:graphicData>
        </a:graphic>
      </p:graphicFrame>
      <p:sp>
        <p:nvSpPr>
          <p:cNvPr id="23" name="Прямоугольник 22"/>
          <p:cNvSpPr/>
          <p:nvPr>
            <p:custDataLst>
              <p:tags r:id="rId10"/>
            </p:custDataLst>
          </p:nvPr>
        </p:nvSpPr>
        <p:spPr bwMode="gray">
          <a:xfrm>
            <a:off x="5132387" y="5300662"/>
            <a:ext cx="268287" cy="152400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17462" tIns="0" rIns="17462" bIns="0" rtlCol="0" anchor="ctr" anchorCtr="0">
            <a:noAutofit/>
          </a:bodyPr>
          <a:lstStyle/>
          <a:p>
            <a:pPr algn="ctr"/>
            <a:fld id="{E37C5911-0A31-49A2-957D-E3758CC53D66}" type="datetime'''''''''''''''''8''0''''''%'''''''''''''''''''''''''''">
              <a:rPr lang="en-US" sz="1000" smtClean="0">
                <a:solidFill>
                  <a:schemeClr val="bg1"/>
                </a:solidFill>
                <a:latin typeface="Times New Roman"/>
                <a:cs typeface="Times New Roman"/>
                <a:sym typeface="Times New Roman"/>
              </a:rPr>
              <a:pPr algn="ctr"/>
              <a:t>80%</a:t>
            </a:fld>
            <a:endParaRPr lang="ru-RU" sz="1000">
              <a:solidFill>
                <a:schemeClr val="bg1"/>
              </a:solidFill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24" name="TextBox 23"/>
          <p:cNvSpPr txBox="1"/>
          <p:nvPr>
            <p:custDataLst>
              <p:tags r:id="rId11"/>
            </p:custDataLst>
          </p:nvPr>
        </p:nvSpPr>
        <p:spPr>
          <a:xfrm>
            <a:off x="4571999" y="2782669"/>
            <a:ext cx="219078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Почти 20% МП* РФ заняты операциями с недвижимым имуществом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Прямоугольник 31"/>
          <p:cNvSpPr/>
          <p:nvPr>
            <p:custDataLst>
              <p:tags r:id="rId12"/>
            </p:custDataLst>
          </p:nvPr>
        </p:nvSpPr>
        <p:spPr bwMode="auto">
          <a:xfrm>
            <a:off x="5451475" y="6146800"/>
            <a:ext cx="179387" cy="133350"/>
          </a:xfrm>
          <a:prstGeom prst="rect">
            <a:avLst/>
          </a:prstGeom>
          <a:solidFill>
            <a:srgbClr val="3BA2FF"/>
          </a:solidFill>
          <a:ln w="9525">
            <a:solidFill>
              <a:schemeClr val="bg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Прямоугольник 30"/>
          <p:cNvSpPr/>
          <p:nvPr>
            <p:custDataLst>
              <p:tags r:id="rId13"/>
            </p:custDataLst>
          </p:nvPr>
        </p:nvSpPr>
        <p:spPr bwMode="auto">
          <a:xfrm>
            <a:off x="5451475" y="5943600"/>
            <a:ext cx="179387" cy="133350"/>
          </a:xfrm>
          <a:prstGeom prst="rect">
            <a:avLst/>
          </a:prstGeom>
          <a:solidFill>
            <a:srgbClr val="9BC62E"/>
          </a:solidFill>
          <a:ln w="9525">
            <a:solidFill>
              <a:schemeClr val="bg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Прямоугольник 28"/>
          <p:cNvSpPr/>
          <p:nvPr>
            <p:custDataLst>
              <p:tags r:id="rId14"/>
            </p:custDataLst>
          </p:nvPr>
        </p:nvSpPr>
        <p:spPr bwMode="auto">
          <a:xfrm>
            <a:off x="5681662" y="6143625"/>
            <a:ext cx="407987" cy="152400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 anchorCtr="0">
            <a:noAutofit/>
          </a:bodyPr>
          <a:lstStyle/>
          <a:p>
            <a:fld id="{E914B66D-76B2-4C25-9C20-193A02F23165}" type="datetime'''П''''''р''о''''ч''''''''''''''и''''''''''е'''''">
              <a:rPr lang="en-US" sz="1000" smtClean="0">
                <a:solidFill>
                  <a:schemeClr val="tx1"/>
                </a:solidFill>
                <a:latin typeface="Times New Roman"/>
                <a:cs typeface="Times New Roman"/>
                <a:sym typeface="Times New Roman"/>
              </a:rPr>
              <a:pPr/>
              <a:t>Прочие</a:t>
            </a:fld>
            <a:endParaRPr lang="ru-RU" sz="1000">
              <a:solidFill>
                <a:schemeClr val="tx1"/>
              </a:solidFill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30" name="Прямоугольник 29"/>
          <p:cNvSpPr/>
          <p:nvPr>
            <p:custDataLst>
              <p:tags r:id="rId15"/>
            </p:custDataLst>
          </p:nvPr>
        </p:nvSpPr>
        <p:spPr bwMode="auto">
          <a:xfrm>
            <a:off x="5681662" y="5940425"/>
            <a:ext cx="2717800" cy="152400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 anchorCtr="0">
            <a:noAutofit/>
          </a:bodyPr>
          <a:lstStyle/>
          <a:p>
            <a:fld id="{1CA53C32-7E72-4CCD-AD8D-417D633CB1E5}" type="datetime'Опер. с ''''недв. им., аре''нда и  пред''остав''лени''е услуг'">
              <a:rPr lang="en-US" sz="1000" smtClean="0">
                <a:solidFill>
                  <a:schemeClr val="tx1"/>
                </a:solidFill>
                <a:latin typeface="Times New Roman"/>
                <a:cs typeface="Times New Roman"/>
                <a:sym typeface="Times New Roman"/>
              </a:rPr>
              <a:pPr/>
              <a:t>Опер. с недв. им., аренда и  предоставление услуг</a:t>
            </a:fld>
            <a:endParaRPr lang="ru-RU" sz="1000" dirty="0">
              <a:solidFill>
                <a:schemeClr val="tx1"/>
              </a:solidFill>
              <a:latin typeface="Times New Roman"/>
              <a:cs typeface="Times New Roman"/>
              <a:sym typeface="Times New Roman"/>
            </a:endParaRPr>
          </a:p>
        </p:txBody>
      </p:sp>
      <p:graphicFrame>
        <p:nvGraphicFramePr>
          <p:cNvPr id="33" name="Объект 32"/>
          <p:cNvGraphicFramePr>
            <a:graphicFrameLocks noChangeAspect="1"/>
          </p:cNvGraphicFramePr>
          <p:nvPr/>
        </p:nvGraphicFramePr>
        <p:xfrm>
          <a:off x="7073900" y="3938587"/>
          <a:ext cx="1819345" cy="1819260"/>
        </p:xfrm>
        <a:graphic>
          <a:graphicData uri="http://schemas.openxmlformats.org/presentationml/2006/ole">
            <p:oleObj spid="_x0000_s134148" name="Диаграмма" r:id="rId27" imgW="1819345" imgH="1819260" progId="MSGraph.Chart.8">
              <p:embed followColorScheme="full"/>
            </p:oleObj>
          </a:graphicData>
        </a:graphic>
      </p:graphicFrame>
      <p:sp>
        <p:nvSpPr>
          <p:cNvPr id="34" name="Прямоугольник 33"/>
          <p:cNvSpPr/>
          <p:nvPr>
            <p:custDataLst>
              <p:tags r:id="rId16"/>
            </p:custDataLst>
          </p:nvPr>
        </p:nvSpPr>
        <p:spPr bwMode="gray">
          <a:xfrm>
            <a:off x="7624762" y="5413375"/>
            <a:ext cx="268287" cy="152400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17462" tIns="0" rIns="17462" bIns="0" rtlCol="0" anchor="ctr" anchorCtr="0">
            <a:noAutofit/>
          </a:bodyPr>
          <a:lstStyle/>
          <a:p>
            <a:pPr algn="ctr"/>
            <a:fld id="{7CE5A270-D846-4007-85A4-E03EB1DD0879}" type="datetime'9''''''''''''''''''''''''''''''''0''%'''''''''''''''''''''''''">
              <a:rPr lang="en-US" sz="1000" smtClean="0">
                <a:solidFill>
                  <a:schemeClr val="bg1"/>
                </a:solidFill>
                <a:latin typeface="Times New Roman"/>
                <a:cs typeface="Times New Roman"/>
                <a:sym typeface="Times New Roman"/>
              </a:rPr>
              <a:pPr algn="ctr"/>
              <a:t>90%</a:t>
            </a:fld>
            <a:endParaRPr lang="ru-RU" sz="1000">
              <a:solidFill>
                <a:schemeClr val="bg1"/>
              </a:solidFill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36" name="TextBox 35"/>
          <p:cNvSpPr txBox="1"/>
          <p:nvPr>
            <p:custDataLst>
              <p:tags r:id="rId17"/>
            </p:custDataLst>
          </p:nvPr>
        </p:nvSpPr>
        <p:spPr>
          <a:xfrm>
            <a:off x="6835806" y="2782887"/>
            <a:ext cx="23003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10% совокупных оборотов МП* РФ приходится на</a:t>
            </a:r>
            <a:endParaRPr lang="ru-RU" sz="12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операциями с недвижимым имуществом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" name="TextBox 40"/>
          <p:cNvSpPr txBox="1"/>
          <p:nvPr>
            <p:custDataLst>
              <p:tags r:id="rId18"/>
            </p:custDataLst>
          </p:nvPr>
        </p:nvSpPr>
        <p:spPr>
          <a:xfrm>
            <a:off x="5959494" y="3644900"/>
            <a:ext cx="949337" cy="246221"/>
          </a:xfrm>
          <a:prstGeom prst="rect">
            <a:avLst/>
          </a:prstGeom>
          <a:ln w="9525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419 тыс. ед.</a:t>
            </a:r>
            <a:endParaRPr lang="ru-RU" sz="10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43" name="Прямая соединительная линия 42"/>
          <p:cNvCxnSpPr>
            <a:endCxn id="41" idx="2"/>
          </p:cNvCxnSpPr>
          <p:nvPr>
            <p:custDataLst>
              <p:tags r:id="rId19"/>
            </p:custDataLst>
          </p:nvPr>
        </p:nvCxnSpPr>
        <p:spPr>
          <a:xfrm rot="5400000" flipH="1" flipV="1">
            <a:off x="6191725" y="3914842"/>
            <a:ext cx="266159" cy="21871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extBox 48"/>
          <p:cNvSpPr txBox="1"/>
          <p:nvPr>
            <p:custDataLst>
              <p:tags r:id="rId20"/>
            </p:custDataLst>
          </p:nvPr>
        </p:nvSpPr>
        <p:spPr>
          <a:xfrm>
            <a:off x="8077248" y="3644900"/>
            <a:ext cx="949337" cy="246221"/>
          </a:xfrm>
          <a:prstGeom prst="rect">
            <a:avLst/>
          </a:prstGeom>
          <a:ln w="9525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2,6 </a:t>
            </a:r>
            <a:r>
              <a:rPr lang="ru-RU" sz="1000" dirty="0" err="1" smtClean="0">
                <a:latin typeface="Times New Roman" pitchFamily="18" charset="0"/>
                <a:cs typeface="Times New Roman" pitchFamily="18" charset="0"/>
              </a:rPr>
              <a:t>трлн</a:t>
            </a: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 руб.</a:t>
            </a:r>
            <a:endParaRPr lang="ru-RU" sz="10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0" name="Прямая соединительная линия 49"/>
          <p:cNvCxnSpPr>
            <a:endCxn id="49" idx="2"/>
          </p:cNvCxnSpPr>
          <p:nvPr>
            <p:custDataLst>
              <p:tags r:id="rId21"/>
            </p:custDataLst>
          </p:nvPr>
        </p:nvCxnSpPr>
        <p:spPr>
          <a:xfrm rot="5400000" flipH="1" flipV="1">
            <a:off x="8399591" y="3897395"/>
            <a:ext cx="158600" cy="14605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5" name="Объект 54" hidden="1"/>
          <p:cNvGraphicFramePr>
            <a:graphicFrameLocks noChangeAspect="1"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p:oleObj spid="_x0000_s130050" name="think-cell Slide" r:id="rId11" imgW="360" imgH="360" progId="">
              <p:embed/>
            </p:oleObj>
          </a:graphicData>
        </a:graphic>
      </p:graphicFrame>
      <p:sp>
        <p:nvSpPr>
          <p:cNvPr id="54" name="Прямоугольник 53" hidden="1"/>
          <p:cNvSpPr/>
          <p:nvPr>
            <p:custDataLst>
              <p:tags r:id="rId2"/>
            </p:custDataLst>
          </p:nvPr>
        </p:nvSpPr>
        <p:spPr bwMode="auto">
          <a:xfrm>
            <a:off x="0" y="0"/>
            <a:ext cx="158750" cy="158750"/>
          </a:xfrm>
          <a:prstGeom prst="rect">
            <a:avLst/>
          </a:prstGeom>
          <a:solidFill>
            <a:schemeClr val="accent1"/>
          </a:solidFill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rtlCol="0" anchor="ctr" anchorCtr="0">
            <a:noAutofit/>
          </a:bodyPr>
          <a:lstStyle/>
          <a:p>
            <a:pPr algn="ctr"/>
            <a:endParaRPr lang="ru-RU" sz="1400"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15" name="Rectangle 10"/>
          <p:cNvSpPr>
            <a:spLocks noChangeArrowheads="1"/>
          </p:cNvSpPr>
          <p:nvPr>
            <p:custDataLst>
              <p:tags r:id="rId3"/>
            </p:custDataLst>
          </p:nvPr>
        </p:nvSpPr>
        <p:spPr bwMode="auto">
          <a:xfrm flipH="1">
            <a:off x="0" y="0"/>
            <a:ext cx="609600" cy="6858000"/>
          </a:xfrm>
          <a:prstGeom prst="rect">
            <a:avLst/>
          </a:prstGeom>
          <a:gradFill rotWithShape="0">
            <a:gsLst>
              <a:gs pos="0">
                <a:srgbClr val="FFC000"/>
              </a:gs>
              <a:gs pos="13000">
                <a:srgbClr val="FFA800"/>
              </a:gs>
              <a:gs pos="28000">
                <a:srgbClr val="825600"/>
              </a:gs>
              <a:gs pos="42999">
                <a:srgbClr val="FFA800"/>
              </a:gs>
              <a:gs pos="58000">
                <a:srgbClr val="825600"/>
              </a:gs>
              <a:gs pos="72000">
                <a:srgbClr val="FFA800"/>
              </a:gs>
              <a:gs pos="87000">
                <a:srgbClr val="825600"/>
              </a:gs>
              <a:gs pos="100000">
                <a:srgbClr val="FFA800"/>
              </a:gs>
            </a:gsLst>
            <a:lin ang="5400000"/>
          </a:gradFill>
          <a:ln w="9525">
            <a:noFill/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Прямоугольник 25"/>
          <p:cNvSpPr/>
          <p:nvPr>
            <p:custDataLst>
              <p:tags r:id="rId4"/>
            </p:custDataLst>
          </p:nvPr>
        </p:nvSpPr>
        <p:spPr>
          <a:xfrm>
            <a:off x="738135" y="6357958"/>
            <a:ext cx="8405865" cy="50004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defTabSz="941388" fontAlgn="auto">
              <a:spcBef>
                <a:spcPts val="0"/>
              </a:spcBef>
              <a:spcAft>
                <a:spcPts val="0"/>
              </a:spcAft>
              <a:tabLst>
                <a:tab pos="8159750" algn="l"/>
              </a:tabLst>
              <a:defRPr/>
            </a:pPr>
            <a:r>
              <a:rPr lang="ru-RU" sz="1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Источники</a:t>
            </a:r>
            <a:r>
              <a:rPr lang="en-US" sz="1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ru-RU" sz="1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«</a:t>
            </a:r>
            <a:r>
              <a:rPr lang="ru-RU" sz="1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КонсультантПлюс</a:t>
            </a:r>
            <a:r>
              <a:rPr lang="ru-RU" sz="1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»</a:t>
            </a:r>
          </a:p>
        </p:txBody>
      </p:sp>
      <p:sp>
        <p:nvSpPr>
          <p:cNvPr id="38" name="Прямоугольник 37"/>
          <p:cNvSpPr/>
          <p:nvPr>
            <p:custDataLst>
              <p:tags r:id="rId5"/>
            </p:custDataLst>
          </p:nvPr>
        </p:nvSpPr>
        <p:spPr>
          <a:xfrm>
            <a:off x="628596" y="-3222"/>
            <a:ext cx="6426288" cy="9087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 smtClean="0">
                <a:solidFill>
                  <a:srgbClr val="984807"/>
                </a:solidFill>
                <a:latin typeface="Times New Roman" pitchFamily="18" charset="0"/>
                <a:cs typeface="Times New Roman" pitchFamily="18" charset="0"/>
              </a:rPr>
              <a:t>Законодательные изменения, которые вступят в силу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 smtClean="0">
                <a:solidFill>
                  <a:srgbClr val="984807"/>
                </a:solidFill>
                <a:latin typeface="Times New Roman" pitchFamily="18" charset="0"/>
                <a:cs typeface="Times New Roman" pitchFamily="18" charset="0"/>
              </a:rPr>
              <a:t>В будущем году ожидается ужесточение налогового законодательства для всех предприятий</a:t>
            </a:r>
          </a:p>
        </p:txBody>
      </p:sp>
      <p:pic>
        <p:nvPicPr>
          <p:cNvPr id="14" name="Picture 6" descr="nisse"/>
          <p:cNvPicPr>
            <a:picLocks noChangeAspect="1" noChangeArrowheads="1"/>
          </p:cNvPicPr>
          <p:nvPr>
            <p:custDataLst>
              <p:tags r:id="rId6"/>
            </p:custDataLst>
          </p:nvPr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7143750" y="214313"/>
            <a:ext cx="1801813" cy="6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TextBox 12"/>
          <p:cNvSpPr txBox="1">
            <a:spLocks noChangeArrowheads="1"/>
          </p:cNvSpPr>
          <p:nvPr>
            <p:custDataLst>
              <p:tags r:id="rId7"/>
            </p:custDataLst>
          </p:nvPr>
        </p:nvSpPr>
        <p:spPr bwMode="auto">
          <a:xfrm>
            <a:off x="0" y="6468927"/>
            <a:ext cx="64291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7</a:t>
            </a:r>
          </a:p>
        </p:txBody>
      </p:sp>
      <p:sp>
        <p:nvSpPr>
          <p:cNvPr id="35" name="Скругленный прямоугольник 34"/>
          <p:cNvSpPr/>
          <p:nvPr>
            <p:custDataLst>
              <p:tags r:id="rId8"/>
            </p:custDataLst>
          </p:nvPr>
        </p:nvSpPr>
        <p:spPr>
          <a:xfrm>
            <a:off x="4973643" y="1311246"/>
            <a:ext cx="3763964" cy="2117754"/>
          </a:xfrm>
          <a:prstGeom prst="roundRect">
            <a:avLst/>
          </a:prstGeom>
          <a:noFill/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61950" indent="-276225" algn="just">
              <a:buFont typeface="Wingdings" pitchFamily="2" charset="2"/>
              <a:buChar char="Ø"/>
            </a:pPr>
            <a:endParaRPr lang="ru-RU" sz="1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1" name="Таблица 10"/>
          <p:cNvGraphicFramePr>
            <a:graphicFrameLocks noGrp="1"/>
          </p:cNvGraphicFramePr>
          <p:nvPr/>
        </p:nvGraphicFramePr>
        <p:xfrm>
          <a:off x="811161" y="1274733"/>
          <a:ext cx="8069372" cy="5173604"/>
        </p:xfrm>
        <a:graphic>
          <a:graphicData uri="http://schemas.openxmlformats.org/drawingml/2006/table">
            <a:tbl>
              <a:tblPr/>
              <a:tblGrid>
                <a:gridCol w="1776034"/>
                <a:gridCol w="1544378"/>
                <a:gridCol w="4748960"/>
              </a:tblGrid>
              <a:tr h="48926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Статья</a:t>
                      </a:r>
                    </a:p>
                  </a:txBody>
                  <a:tcPr marL="43485" marR="43485" marT="0" marB="0" anchor="ctr" horzOverflow="overflow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206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>
                      <a:gsLst>
                        <a:gs pos="0">
                          <a:srgbClr val="FFC000"/>
                        </a:gs>
                        <a:gs pos="50000">
                          <a:srgbClr val="F0EBD5"/>
                        </a:gs>
                        <a:gs pos="100000">
                          <a:srgbClr val="FFC000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Тематика</a:t>
                      </a:r>
                    </a:p>
                  </a:txBody>
                  <a:tcPr marL="43485" marR="43485" marT="0" marB="0" anchor="ctr" horzOverflow="overflow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206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>
                      <a:gsLst>
                        <a:gs pos="0">
                          <a:srgbClr val="FFC000"/>
                        </a:gs>
                        <a:gs pos="50000">
                          <a:srgbClr val="F0EBD5"/>
                        </a:gs>
                        <a:gs pos="100000">
                          <a:srgbClr val="FFC000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Суть</a:t>
                      </a:r>
                    </a:p>
                  </a:txBody>
                  <a:tcPr marL="43485" marR="43485" marT="0" marB="0" anchor="ctr" horzOverflow="overflow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206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>
                      <a:gsLst>
                        <a:gs pos="0">
                          <a:srgbClr val="FFC000"/>
                        </a:gs>
                        <a:gs pos="50000">
                          <a:srgbClr val="F0EBD5"/>
                        </a:gs>
                        <a:gs pos="100000">
                          <a:srgbClr val="FFC000"/>
                        </a:gs>
                      </a:gsLst>
                      <a:lin ang="5400000" scaled="0"/>
                    </a:gradFill>
                  </a:tcPr>
                </a:tc>
              </a:tr>
              <a:tr h="148203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пп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. 2 п. 3 ст. 76 НК РФ</a:t>
                      </a:r>
                    </a:p>
                  </a:txBody>
                  <a:tcPr marL="42168" marR="42168" marT="0" marB="0" anchor="ctr" horzOverflow="overflow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206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206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Уплата и взыскание налогов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2168" marR="42168" marT="0" marB="0" anchor="ctr" horzOverflow="overflow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206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206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Налоговый орган сможет приостанавливать операции по счетам налогоплательщика в банке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, а также переводы его электронных денежных средств в случае неисполнения обязанности по передаче налоговому органу квитанции о приеме требования о представлении документов или пояснений, а также уведомления о вызове в налоговый орган</a:t>
                      </a:r>
                    </a:p>
                  </a:txBody>
                  <a:tcPr marL="36000" marR="10800" marT="10800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206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206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</a:tr>
              <a:tr h="46890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п. 1 ст. 193 НК РФ</a:t>
                      </a:r>
                    </a:p>
                  </a:txBody>
                  <a:tcPr marL="42168" marR="42168" marT="0" marB="0" anchor="ctr" horzOverflow="overflow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206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206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Акцизы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2168" marR="42168" marT="0" marB="0" anchor="ctr" horzOverflow="overflow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206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206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Будут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дополнительно </a:t>
                      </a:r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проиндексированы ставки акциза на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автомобильный </a:t>
                      </a:r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бензин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4-го и 5-го классов</a:t>
                      </a:r>
                    </a:p>
                  </a:txBody>
                  <a:tcPr marL="36000" marR="10800" marT="10800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206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206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</a:tr>
              <a:tr h="851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п. 2 ст. 346.11 НК РФ</a:t>
                      </a:r>
                    </a:p>
                  </a:txBody>
                  <a:tcPr marL="42168" marR="42168" marT="0" marB="0" anchor="ctr" horzOverflow="overflow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206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206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УСН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2168" marR="42168" marT="0" marB="0" anchor="ctr" horzOverflow="overflow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206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206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Организации, применяющие УСН, не будут освобождаться от уплаты налога на имущество организаций в отношении объектов, которые облагаются указанным налогом исходя из кадастровой стоимости</a:t>
                      </a:r>
                    </a:p>
                  </a:txBody>
                  <a:tcPr marL="36000" marR="10800" marT="10800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206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206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</a:tr>
              <a:tr h="851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п. 4 ст. 346.26 НК РФ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2168" marR="42168" marT="0" marB="0" anchor="ctr" horzOverflow="overflow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206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206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ЕНВД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2168" marR="42168" marT="0" marB="0" anchor="ctr" horzOverflow="overflow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206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206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Освобождение от налога на имущество организаций при применении ЕНВД не будет распространяться на объекты, налоговая база по которым определяется как их кадастровая стоимость</a:t>
                      </a:r>
                    </a:p>
                  </a:txBody>
                  <a:tcPr marL="36000" marR="10800" marT="10800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206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206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</a:tr>
              <a:tr h="100491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ч. 3 ст. 25 Федерального закона от 24.07.2009 N 212-ФЗ</a:t>
                      </a:r>
                    </a:p>
                  </a:txBody>
                  <a:tcPr marL="42168" marR="42168" marT="0" marB="0" anchor="ctr" horzOverflow="overflow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206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206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Страховые взносы в Пенсионный фонд РФ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2168" marR="42168" marT="0" marB="0" anchor="ctr" horzOverflow="overflow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206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206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День погашения задолженности по страховым взносам включается в период начисления пеней</a:t>
                      </a:r>
                    </a:p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10800" marT="10800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206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206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</a:tr>
            </a:tbl>
          </a:graphicData>
        </a:graphic>
      </p:graphicFrame>
      <p:sp>
        <p:nvSpPr>
          <p:cNvPr id="12" name="TextBox 11"/>
          <p:cNvSpPr txBox="1"/>
          <p:nvPr>
            <p:custDataLst>
              <p:tags r:id="rId9"/>
            </p:custDataLst>
          </p:nvPr>
        </p:nvSpPr>
        <p:spPr>
          <a:xfrm>
            <a:off x="811162" y="982629"/>
            <a:ext cx="361478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Изменения НК, которые вступят в силу с 2015 г.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5" name="Объект 54" hidden="1"/>
          <p:cNvGraphicFramePr>
            <a:graphicFrameLocks noChangeAspect="1"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p:oleObj spid="_x0000_s132098" name="think-cell Slide" r:id="rId27" imgW="360" imgH="360" progId="">
              <p:embed/>
            </p:oleObj>
          </a:graphicData>
        </a:graphic>
      </p:graphicFrame>
      <p:sp>
        <p:nvSpPr>
          <p:cNvPr id="54" name="Прямоугольник 53" hidden="1"/>
          <p:cNvSpPr/>
          <p:nvPr>
            <p:custDataLst>
              <p:tags r:id="rId2"/>
            </p:custDataLst>
          </p:nvPr>
        </p:nvSpPr>
        <p:spPr bwMode="auto">
          <a:xfrm>
            <a:off x="0" y="0"/>
            <a:ext cx="158750" cy="158750"/>
          </a:xfrm>
          <a:prstGeom prst="rect">
            <a:avLst/>
          </a:prstGeom>
          <a:solidFill>
            <a:schemeClr val="accent1"/>
          </a:solidFill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rtlCol="0" anchor="ctr" anchorCtr="0">
            <a:noAutofit/>
          </a:bodyPr>
          <a:lstStyle/>
          <a:p>
            <a:pPr algn="ctr"/>
            <a:endParaRPr lang="ru-RU" sz="1000"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15" name="Rectangle 10"/>
          <p:cNvSpPr>
            <a:spLocks noChangeArrowheads="1"/>
          </p:cNvSpPr>
          <p:nvPr>
            <p:custDataLst>
              <p:tags r:id="rId3"/>
            </p:custDataLst>
          </p:nvPr>
        </p:nvSpPr>
        <p:spPr bwMode="auto">
          <a:xfrm flipH="1">
            <a:off x="0" y="0"/>
            <a:ext cx="609600" cy="6858000"/>
          </a:xfrm>
          <a:prstGeom prst="rect">
            <a:avLst/>
          </a:prstGeom>
          <a:gradFill rotWithShape="0">
            <a:gsLst>
              <a:gs pos="0">
                <a:srgbClr val="FFC000"/>
              </a:gs>
              <a:gs pos="13000">
                <a:srgbClr val="FFA800"/>
              </a:gs>
              <a:gs pos="28000">
                <a:srgbClr val="825600"/>
              </a:gs>
              <a:gs pos="42999">
                <a:srgbClr val="FFA800"/>
              </a:gs>
              <a:gs pos="58000">
                <a:srgbClr val="825600"/>
              </a:gs>
              <a:gs pos="72000">
                <a:srgbClr val="FFA800"/>
              </a:gs>
              <a:gs pos="87000">
                <a:srgbClr val="825600"/>
              </a:gs>
              <a:gs pos="100000">
                <a:srgbClr val="FFA800"/>
              </a:gs>
            </a:gsLst>
            <a:lin ang="5400000"/>
          </a:gradFill>
          <a:ln w="9525">
            <a:noFill/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Прямоугольник 25"/>
          <p:cNvSpPr/>
          <p:nvPr>
            <p:custDataLst>
              <p:tags r:id="rId4"/>
            </p:custDataLst>
          </p:nvPr>
        </p:nvSpPr>
        <p:spPr>
          <a:xfrm>
            <a:off x="628596" y="6357958"/>
            <a:ext cx="8515404" cy="50004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defTabSz="941388" fontAlgn="auto">
              <a:spcBef>
                <a:spcPts val="0"/>
              </a:spcBef>
              <a:spcAft>
                <a:spcPts val="0"/>
              </a:spcAft>
              <a:tabLst>
                <a:tab pos="8159750" algn="l"/>
              </a:tabLst>
              <a:defRPr/>
            </a:pPr>
            <a:r>
              <a:rPr lang="ru-RU" sz="1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* в т.ч. </a:t>
            </a:r>
            <a:r>
              <a:rPr lang="ru-RU" sz="1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микропредприятия</a:t>
            </a:r>
            <a:endParaRPr lang="ru-RU" sz="1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defTabSz="941388" fontAlgn="auto">
              <a:spcBef>
                <a:spcPts val="0"/>
              </a:spcBef>
              <a:spcAft>
                <a:spcPts val="0"/>
              </a:spcAft>
              <a:tabLst>
                <a:tab pos="8159750" algn="l"/>
              </a:tabLst>
              <a:defRPr/>
            </a:pPr>
            <a:r>
              <a:rPr lang="ru-RU" sz="1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Источники</a:t>
            </a:r>
            <a:r>
              <a:rPr lang="en-US" sz="1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ru-RU" sz="1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rbc.ru</a:t>
            </a:r>
            <a:r>
              <a:rPr lang="ru-RU" sz="1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оценка АНО «НИСИПП» на основе данных Росстат</a:t>
            </a:r>
          </a:p>
        </p:txBody>
      </p:sp>
      <p:sp>
        <p:nvSpPr>
          <p:cNvPr id="38" name="Прямоугольник 37"/>
          <p:cNvSpPr/>
          <p:nvPr>
            <p:custDataLst>
              <p:tags r:id="rId5"/>
            </p:custDataLst>
          </p:nvPr>
        </p:nvSpPr>
        <p:spPr>
          <a:xfrm>
            <a:off x="628596" y="-3222"/>
            <a:ext cx="6426288" cy="9087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 smtClean="0">
                <a:solidFill>
                  <a:srgbClr val="984807"/>
                </a:solidFill>
                <a:latin typeface="Times New Roman" pitchFamily="18" charset="0"/>
                <a:cs typeface="Times New Roman" pitchFamily="18" charset="0"/>
              </a:rPr>
              <a:t>Законодательные изменения, в стадии обсуждения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 smtClean="0">
                <a:solidFill>
                  <a:srgbClr val="984807"/>
                </a:solidFill>
                <a:latin typeface="Times New Roman" pitchFamily="18" charset="0"/>
                <a:cs typeface="Times New Roman" pitchFamily="18" charset="0"/>
              </a:rPr>
              <a:t>В будущем году может сильно ухудшиться состояние малого бизнеса</a:t>
            </a:r>
          </a:p>
        </p:txBody>
      </p:sp>
      <p:pic>
        <p:nvPicPr>
          <p:cNvPr id="14" name="Picture 6" descr="nisse"/>
          <p:cNvPicPr>
            <a:picLocks noChangeAspect="1" noChangeArrowheads="1"/>
          </p:cNvPicPr>
          <p:nvPr>
            <p:custDataLst>
              <p:tags r:id="rId6"/>
            </p:custDataLst>
          </p:nvPr>
        </p:nvPicPr>
        <p:blipFill>
          <a:blip r:embed="rId28" cstate="print"/>
          <a:srcRect/>
          <a:stretch>
            <a:fillRect/>
          </a:stretch>
        </p:blipFill>
        <p:spPr bwMode="auto">
          <a:xfrm>
            <a:off x="7143750" y="214313"/>
            <a:ext cx="1801813" cy="6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TextBox 12"/>
          <p:cNvSpPr txBox="1">
            <a:spLocks noChangeArrowheads="1"/>
          </p:cNvSpPr>
          <p:nvPr>
            <p:custDataLst>
              <p:tags r:id="rId7"/>
            </p:custDataLst>
          </p:nvPr>
        </p:nvSpPr>
        <p:spPr bwMode="auto">
          <a:xfrm>
            <a:off x="0" y="6468927"/>
            <a:ext cx="64291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8</a:t>
            </a:r>
          </a:p>
        </p:txBody>
      </p:sp>
      <p:sp>
        <p:nvSpPr>
          <p:cNvPr id="12" name="TextBox 11"/>
          <p:cNvSpPr txBox="1"/>
          <p:nvPr>
            <p:custDataLst>
              <p:tags r:id="rId8"/>
            </p:custDataLst>
          </p:nvPr>
        </p:nvSpPr>
        <p:spPr>
          <a:xfrm>
            <a:off x="811162" y="982629"/>
            <a:ext cx="41259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Изменения НК, которые могут вступить в силу с 2015 г.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8" name="Таблица 17"/>
          <p:cNvGraphicFramePr>
            <a:graphicFrameLocks noGrp="1"/>
          </p:cNvGraphicFramePr>
          <p:nvPr>
            <p:custDataLst>
              <p:tags r:id="rId9"/>
            </p:custDataLst>
          </p:nvPr>
        </p:nvGraphicFramePr>
        <p:xfrm>
          <a:off x="774648" y="1274732"/>
          <a:ext cx="4783203" cy="5113030"/>
        </p:xfrm>
        <a:graphic>
          <a:graphicData uri="http://schemas.openxmlformats.org/drawingml/2006/table">
            <a:tbl>
              <a:tblPr/>
              <a:tblGrid>
                <a:gridCol w="1271784"/>
                <a:gridCol w="955509"/>
                <a:gridCol w="1058877"/>
                <a:gridCol w="1497033"/>
              </a:tblGrid>
              <a:tr h="61433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Вид деятельности</a:t>
                      </a:r>
                    </a:p>
                  </a:txBody>
                  <a:tcPr marL="43485" marR="43485" marT="0" marB="0" anchor="ctr" horzOverflow="overflow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206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>
                      <a:gsLst>
                        <a:gs pos="0">
                          <a:srgbClr val="FFC000"/>
                        </a:gs>
                        <a:gs pos="50000">
                          <a:srgbClr val="F0EBD5"/>
                        </a:gs>
                        <a:gs pos="100000">
                          <a:srgbClr val="FFC000"/>
                        </a:gs>
                      </a:gsLst>
                      <a:lin ang="5400000" scaled="0"/>
                    </a:gra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Специфика</a:t>
                      </a:r>
                    </a:p>
                  </a:txBody>
                  <a:tcPr marL="43485" marR="43485" marT="0" marB="0" anchor="ctr" horzOverflow="overflow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206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>
                      <a:gsLst>
                        <a:gs pos="0">
                          <a:srgbClr val="FFC000"/>
                        </a:gs>
                        <a:gs pos="50000">
                          <a:srgbClr val="F0EBD5"/>
                        </a:gs>
                        <a:gs pos="100000">
                          <a:srgbClr val="FFC000"/>
                        </a:gs>
                      </a:gsLst>
                      <a:lin ang="5400000" scaled="0"/>
                    </a:gra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485" marR="43485" marT="0" marB="0" anchor="ctr" horzOverflow="overflow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206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>
                      <a:gsLst>
                        <a:gs pos="0">
                          <a:srgbClr val="FFC000"/>
                        </a:gs>
                        <a:gs pos="50000">
                          <a:srgbClr val="F0EBD5"/>
                        </a:gs>
                        <a:gs pos="100000">
                          <a:srgbClr val="FFC000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Ежеквартальный сбор, руб.</a:t>
                      </a:r>
                    </a:p>
                  </a:txBody>
                  <a:tcPr marL="43485" marR="43485" marT="0" marB="0" anchor="ctr" horzOverflow="overflow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206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>
                      <a:gsLst>
                        <a:gs pos="0">
                          <a:srgbClr val="FFC000"/>
                        </a:gs>
                        <a:gs pos="50000">
                          <a:srgbClr val="F0EBD5"/>
                        </a:gs>
                        <a:gs pos="100000">
                          <a:srgbClr val="FFC000"/>
                        </a:gs>
                      </a:gsLst>
                      <a:lin ang="5400000" scaled="0"/>
                    </a:gradFill>
                  </a:tcPr>
                </a:tc>
              </a:tr>
              <a:tr h="302183">
                <a:tc row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Торговля и услуги общественного питания</a:t>
                      </a:r>
                    </a:p>
                  </a:txBody>
                  <a:tcPr marL="42168" marR="42168" marT="0" marB="0" anchor="ctr" horzOverflow="overflow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206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206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7200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dirty="0" smtClean="0">
                          <a:latin typeface="Times New Roman" pitchFamily="18" charset="0"/>
                          <a:cs typeface="Times New Roman" pitchFamily="18" charset="0"/>
                        </a:rPr>
                        <a:t>Без торговых залов</a:t>
                      </a:r>
                    </a:p>
                  </a:txBody>
                  <a:tcPr marL="42168" marR="42168" marT="0" marB="0" anchor="ctr" horzOverflow="overflow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206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206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2168" marR="42168" marT="0" marB="0" anchor="ctr" horzOverflow="overflow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206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206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600 тыс.</a:t>
                      </a:r>
                    </a:p>
                  </a:txBody>
                  <a:tcPr marL="36000" marR="10800" marT="10800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206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206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</a:tr>
              <a:tr h="302183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2168" marR="42168" marT="0" marB="0" anchor="ctr" horzOverflow="overflow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206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206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r>
                        <a:rPr lang="ru-RU" sz="1200" b="0" dirty="0" smtClean="0">
                          <a:latin typeface="Times New Roman" pitchFamily="18" charset="0"/>
                          <a:cs typeface="Times New Roman" pitchFamily="18" charset="0"/>
                        </a:rPr>
                        <a:t>Пл. тор.</a:t>
                      </a:r>
                      <a:r>
                        <a:rPr lang="ru-RU" sz="12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зала ≤50м</a:t>
                      </a:r>
                      <a:r>
                        <a:rPr lang="ru-RU" sz="1200" b="0" baseline="300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2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206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206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ru-RU" sz="12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206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206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10800" marT="10800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206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206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</a:tr>
              <a:tr h="302183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2168" marR="42168" marT="0" marB="0" anchor="ctr" horzOverflow="overflow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206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206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dirty="0" smtClean="0">
                          <a:latin typeface="Times New Roman" pitchFamily="18" charset="0"/>
                          <a:cs typeface="Times New Roman" pitchFamily="18" charset="0"/>
                        </a:rPr>
                        <a:t>Пл. тор. </a:t>
                      </a:r>
                      <a:r>
                        <a:rPr lang="ru-RU" sz="12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зала &gt;50м</a:t>
                      </a:r>
                      <a:r>
                        <a:rPr lang="ru-RU" sz="1200" b="0" baseline="300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200" b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206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206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206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206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dirty="0" smtClean="0">
                          <a:latin typeface="Times New Roman" pitchFamily="18" charset="0"/>
                          <a:cs typeface="Times New Roman" pitchFamily="18" charset="0"/>
                        </a:rPr>
                        <a:t>6 тыс.</a:t>
                      </a:r>
                      <a:r>
                        <a:rPr lang="en-US" sz="1200" b="1" i="0" dirty="0" smtClean="0">
                          <a:latin typeface="Times New Roman" pitchFamily="18" charset="0"/>
                          <a:cs typeface="Times New Roman" pitchFamily="18" charset="0"/>
                        </a:rPr>
                        <a:t>/</a:t>
                      </a:r>
                      <a:r>
                        <a:rPr lang="ru-RU" sz="1200" b="1" i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</a:t>
                      </a:r>
                      <a:r>
                        <a:rPr lang="ru-RU" sz="1200" b="1" i="0" kern="1200" baseline="30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</a:t>
                      </a:r>
                      <a:r>
                        <a:rPr lang="ru-RU" sz="1200" b="1" i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зала</a:t>
                      </a:r>
                    </a:p>
                  </a:txBody>
                  <a:tcPr marL="36000" marR="10800" marT="10800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206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206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</a:tr>
              <a:tr h="302183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2168" marR="42168" marT="0" marB="0" anchor="ctr" horzOverflow="overflow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206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206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r>
                        <a:rPr lang="ru-RU" sz="1200" b="0" dirty="0" smtClean="0">
                          <a:latin typeface="Times New Roman" pitchFamily="18" charset="0"/>
                          <a:cs typeface="Times New Roman" pitchFamily="18" charset="0"/>
                        </a:rPr>
                        <a:t>Отпуск товаров</a:t>
                      </a:r>
                      <a:r>
                        <a:rPr lang="ru-RU" sz="12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со склада</a:t>
                      </a:r>
                      <a:endParaRPr lang="ru-RU" sz="12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206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206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ru-RU" sz="12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206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206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10800" marT="10800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206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206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</a:tr>
              <a:tr h="302183">
                <a:tc rowSpan="5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Перевозка</a:t>
                      </a:r>
                      <a:r>
                        <a:rPr lang="ru-RU" sz="1200" b="1" baseline="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 автомобильным транспортом</a:t>
                      </a:r>
                      <a:endParaRPr lang="ru-RU" sz="1200" b="1" dirty="0" smtClean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168" marR="42168" marT="0" marB="0" anchor="ctr" horzOverflow="overflow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206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206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Грузов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206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206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Пассажиров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206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206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206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206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</a:tr>
              <a:tr h="302183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="1" dirty="0" smtClean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168" marR="42168" marT="0" marB="0" anchor="ctr" horzOverflow="overflow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206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206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200" b="0" dirty="0" smtClean="0">
                          <a:latin typeface="Times New Roman" pitchFamily="18" charset="0"/>
                          <a:cs typeface="Times New Roman" pitchFamily="18" charset="0"/>
                        </a:rPr>
                        <a:t>&lt;</a:t>
                      </a:r>
                      <a:r>
                        <a:rPr lang="ru-RU" sz="12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200" b="0" dirty="0" smtClean="0">
                          <a:latin typeface="Times New Roman" pitchFamily="18" charset="0"/>
                          <a:cs typeface="Times New Roman" pitchFamily="18" charset="0"/>
                        </a:rPr>
                        <a:t>3,5 т</a:t>
                      </a:r>
                      <a:endParaRPr lang="ru-RU" sz="12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206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206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200" b="0" dirty="0" smtClean="0">
                          <a:latin typeface="Times New Roman" pitchFamily="18" charset="0"/>
                          <a:cs typeface="Times New Roman" pitchFamily="18" charset="0"/>
                        </a:rPr>
                        <a:t>&lt; 5 мест</a:t>
                      </a:r>
                      <a:endParaRPr lang="ru-RU" sz="12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206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206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60 тыс.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206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206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</a:tr>
              <a:tr h="302183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="1" dirty="0" smtClean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168" marR="42168" marT="0" marB="0" anchor="ctr" horzOverflow="overflow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206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206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200" b="0" dirty="0" smtClean="0">
                          <a:latin typeface="Times New Roman" pitchFamily="18" charset="0"/>
                          <a:cs typeface="Times New Roman" pitchFamily="18" charset="0"/>
                        </a:rPr>
                        <a:t>3,5 - 5,0 т</a:t>
                      </a:r>
                      <a:endParaRPr lang="ru-RU" sz="12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206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206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200" b="0" dirty="0" smtClean="0">
                          <a:latin typeface="Times New Roman" pitchFamily="18" charset="0"/>
                          <a:cs typeface="Times New Roman" pitchFamily="18" charset="0"/>
                        </a:rPr>
                        <a:t>5-8 мест</a:t>
                      </a:r>
                      <a:endParaRPr lang="ru-RU" sz="12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206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206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100 тыс.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206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206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</a:tr>
              <a:tr h="302183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="1" dirty="0" smtClean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168" marR="42168" marT="0" marB="0" anchor="ctr" horzOverflow="overflow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206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206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200" b="0" dirty="0" smtClean="0">
                          <a:latin typeface="Times New Roman" pitchFamily="18" charset="0"/>
                          <a:cs typeface="Times New Roman" pitchFamily="18" charset="0"/>
                        </a:rPr>
                        <a:t>5,0 -</a:t>
                      </a:r>
                      <a:r>
                        <a:rPr lang="ru-RU" sz="12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200" b="0" dirty="0" smtClean="0">
                          <a:latin typeface="Times New Roman" pitchFamily="18" charset="0"/>
                          <a:cs typeface="Times New Roman" pitchFamily="18" charset="0"/>
                        </a:rPr>
                        <a:t>10,0 т</a:t>
                      </a:r>
                      <a:endParaRPr lang="ru-RU" sz="12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206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206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200" b="0" dirty="0" smtClean="0">
                          <a:latin typeface="Times New Roman" pitchFamily="18" charset="0"/>
                          <a:cs typeface="Times New Roman" pitchFamily="18" charset="0"/>
                        </a:rPr>
                        <a:t>8-16 мест</a:t>
                      </a:r>
                      <a:endParaRPr lang="ru-RU" sz="12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206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206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150 тыс.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206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206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</a:tr>
              <a:tr h="302183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="1" dirty="0" smtClean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168" marR="42168" marT="0" marB="0" anchor="ctr" horzOverflow="overflow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206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206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200" b="0" dirty="0" smtClean="0">
                          <a:latin typeface="Times New Roman" pitchFamily="18" charset="0"/>
                          <a:cs typeface="Times New Roman" pitchFamily="18" charset="0"/>
                        </a:rPr>
                        <a:t>&gt; 10,0 т</a:t>
                      </a:r>
                      <a:endParaRPr lang="ru-RU" sz="12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206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206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200" b="0" dirty="0" smtClean="0">
                          <a:latin typeface="Times New Roman" pitchFamily="18" charset="0"/>
                          <a:cs typeface="Times New Roman" pitchFamily="18" charset="0"/>
                        </a:rPr>
                        <a:t>&gt;</a:t>
                      </a:r>
                      <a:r>
                        <a:rPr lang="ru-RU" sz="12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16 мест</a:t>
                      </a:r>
                      <a:endParaRPr lang="ru-RU" sz="12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206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206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300 тыс.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206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206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</a:tr>
              <a:tr h="302183">
                <a:tc row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Услуги</a:t>
                      </a:r>
                      <a:r>
                        <a:rPr lang="ru-RU" sz="1200" b="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: парикмахерские; косметические,</a:t>
                      </a:r>
                      <a:r>
                        <a:rPr lang="ru-RU" sz="1200" b="0" baseline="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ремонт, мойка, техобслуживание автомобильных средств</a:t>
                      </a:r>
                      <a:endParaRPr lang="ru-RU" sz="1200" b="0" dirty="0" smtClean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168" marR="42168" marT="0" marB="0" anchor="ctr" horzOverflow="overflow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206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206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200" b="0" dirty="0" smtClean="0">
                          <a:latin typeface="Times New Roman" pitchFamily="18" charset="0"/>
                          <a:cs typeface="Times New Roman" pitchFamily="18" charset="0"/>
                        </a:rPr>
                        <a:t>Площадь &lt; 50 м</a:t>
                      </a:r>
                      <a:r>
                        <a:rPr lang="ru-RU" sz="1200" b="0" baseline="300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2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206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206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ru-RU" sz="12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206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206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60 тыс.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206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206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</a:tr>
              <a:tr h="302183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0" dirty="0" smtClean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168" marR="42168" marT="0" marB="0" anchor="ctr" horzOverflow="overflow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206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206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200" b="0" dirty="0" smtClean="0">
                          <a:latin typeface="Times New Roman" pitchFamily="18" charset="0"/>
                          <a:cs typeface="Times New Roman" pitchFamily="18" charset="0"/>
                        </a:rPr>
                        <a:t>Площадь от 50 до 100 м</a:t>
                      </a:r>
                      <a:r>
                        <a:rPr lang="ru-RU" sz="1200" b="0" baseline="300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2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206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206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ru-RU" sz="12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206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206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100 тыс.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206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206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</a:tr>
              <a:tr h="302183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0" dirty="0" smtClean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168" marR="42168" marT="0" marB="0" anchor="ctr" horzOverflow="overflow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206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206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200" b="0" dirty="0" smtClean="0">
                          <a:latin typeface="Times New Roman" pitchFamily="18" charset="0"/>
                          <a:cs typeface="Times New Roman" pitchFamily="18" charset="0"/>
                        </a:rPr>
                        <a:t>Площадь от 100 до150 м</a:t>
                      </a:r>
                      <a:r>
                        <a:rPr lang="ru-RU" sz="1200" b="0" baseline="300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2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206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206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ru-RU" sz="12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206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206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150 тыс.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206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206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</a:tr>
              <a:tr h="570316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0" dirty="0" smtClean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168" marR="42168" marT="0" marB="0" anchor="ctr" horzOverflow="overflow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206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206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200" b="0" dirty="0" smtClean="0">
                          <a:latin typeface="Times New Roman" pitchFamily="18" charset="0"/>
                          <a:cs typeface="Times New Roman" pitchFamily="18" charset="0"/>
                        </a:rPr>
                        <a:t>Площадь &gt; 150 м</a:t>
                      </a:r>
                      <a:r>
                        <a:rPr lang="ru-RU" sz="1200" b="0" baseline="300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2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206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206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ru-RU" sz="12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206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206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300 тыс.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206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206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</a:tr>
              <a:tr h="30218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Прочий</a:t>
                      </a:r>
                      <a:r>
                        <a:rPr lang="ru-RU" sz="1200" b="0" baseline="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ремонт</a:t>
                      </a:r>
                      <a:endParaRPr lang="ru-RU" sz="1200" b="0" dirty="0" smtClean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168" marR="42168" marT="0" marB="0" anchor="ctr" horzOverflow="overflow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206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206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200" b="0" dirty="0" smtClean="0">
                          <a:latin typeface="Times New Roman" pitchFamily="18" charset="0"/>
                          <a:cs typeface="Times New Roman" pitchFamily="18" charset="0"/>
                        </a:rPr>
                        <a:t> -</a:t>
                      </a:r>
                      <a:endParaRPr lang="ru-RU" sz="12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206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206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300 тыс.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206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206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9" name="Объект 18"/>
          <p:cNvGraphicFramePr>
            <a:graphicFrameLocks noChangeAspect="1"/>
          </p:cNvGraphicFramePr>
          <p:nvPr/>
        </p:nvGraphicFramePr>
        <p:xfrm>
          <a:off x="6415087" y="1814512"/>
          <a:ext cx="1819345" cy="1819260"/>
        </p:xfrm>
        <a:graphic>
          <a:graphicData uri="http://schemas.openxmlformats.org/presentationml/2006/ole">
            <p:oleObj spid="_x0000_s132099" name="Диаграмма" r:id="rId29" imgW="1819345" imgH="1819260" progId="MSGraph.Chart.8">
              <p:embed followColorScheme="full"/>
            </p:oleObj>
          </a:graphicData>
        </a:graphic>
      </p:graphicFrame>
      <p:sp>
        <p:nvSpPr>
          <p:cNvPr id="20" name="Прямоугольник 19"/>
          <p:cNvSpPr/>
          <p:nvPr>
            <p:custDataLst>
              <p:tags r:id="rId10"/>
            </p:custDataLst>
          </p:nvPr>
        </p:nvSpPr>
        <p:spPr bwMode="gray">
          <a:xfrm>
            <a:off x="7545387" y="3249612"/>
            <a:ext cx="204787" cy="152400"/>
          </a:xfrm>
          <a:prstGeom prst="rect">
            <a:avLst/>
          </a:prstGeom>
          <a:noFill/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17462" tIns="0" rIns="17462" bIns="0" rtlCol="0" anchor="ctr" anchorCtr="0">
            <a:noAutofit/>
          </a:bodyPr>
          <a:lstStyle/>
          <a:p>
            <a:pPr algn="ctr"/>
            <a:fld id="{F14A6E0A-4CCF-4020-B4CA-2E4A928048A0}" type="datetime'''''''''''''''''''''''''''''''''''''''''''''''''''''6%'''''''">
              <a:rPr lang="en-US" sz="1000" smtClean="0">
                <a:solidFill>
                  <a:schemeClr val="bg1"/>
                </a:solidFill>
                <a:latin typeface="Times New Roman"/>
                <a:cs typeface="Times New Roman"/>
                <a:sym typeface="Times New Roman"/>
              </a:rPr>
              <a:pPr algn="ctr"/>
              <a:t>6%</a:t>
            </a:fld>
            <a:endParaRPr lang="ru-RU" sz="1000" dirty="0" smtClean="0">
              <a:solidFill>
                <a:schemeClr val="bg1"/>
              </a:solidFill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21" name="Прямоугольник 20"/>
          <p:cNvSpPr/>
          <p:nvPr>
            <p:custDataLst>
              <p:tags r:id="rId11"/>
            </p:custDataLst>
          </p:nvPr>
        </p:nvSpPr>
        <p:spPr bwMode="gray">
          <a:xfrm>
            <a:off x="7359650" y="3289300"/>
            <a:ext cx="204787" cy="152400"/>
          </a:xfrm>
          <a:prstGeom prst="rect">
            <a:avLst/>
          </a:prstGeom>
          <a:solidFill>
            <a:srgbClr val="0076E2"/>
          </a:solidFill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17462" tIns="0" rIns="17462" bIns="0" rtlCol="0" anchor="ctr" anchorCtr="0">
            <a:noAutofit/>
          </a:bodyPr>
          <a:lstStyle/>
          <a:p>
            <a:pPr algn="ctr"/>
            <a:fld id="{0386BE15-BA5D-42DF-B24E-C145B39214C2}" type="datetime'''''''''''''''''''''''''''''''''''''''''''3''''%'">
              <a:rPr lang="en-US" sz="1000" smtClean="0">
                <a:solidFill>
                  <a:schemeClr val="bg1"/>
                </a:solidFill>
                <a:latin typeface="Times New Roman"/>
                <a:cs typeface="Times New Roman"/>
                <a:sym typeface="Times New Roman"/>
              </a:rPr>
              <a:pPr algn="ctr"/>
              <a:t>3%</a:t>
            </a:fld>
            <a:endParaRPr lang="ru-RU" sz="1000" dirty="0" smtClean="0">
              <a:solidFill>
                <a:schemeClr val="bg1"/>
              </a:solidFill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30" name="Прямоугольник 29"/>
          <p:cNvSpPr/>
          <p:nvPr>
            <p:custDataLst>
              <p:tags r:id="rId12"/>
            </p:custDataLst>
          </p:nvPr>
        </p:nvSpPr>
        <p:spPr bwMode="gray">
          <a:xfrm>
            <a:off x="6516687" y="2684462"/>
            <a:ext cx="268287" cy="152400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17462" tIns="0" rIns="17462" bIns="0" rtlCol="0" anchor="ctr" anchorCtr="0">
            <a:noAutofit/>
          </a:bodyPr>
          <a:lstStyle/>
          <a:p>
            <a:pPr algn="ctr"/>
            <a:fld id="{1CDA278D-2ECA-4E89-A3F3-A6B508FDB6D8}" type="datetime'5''''''''2''%'''''''''''''''''''''''''''">
              <a:rPr lang="en-US" sz="1000" smtClean="0">
                <a:solidFill>
                  <a:schemeClr val="bg1"/>
                </a:solidFill>
                <a:latin typeface="Times New Roman"/>
                <a:cs typeface="Times New Roman"/>
                <a:sym typeface="Times New Roman"/>
              </a:rPr>
              <a:pPr algn="ctr"/>
              <a:t>52%</a:t>
            </a:fld>
            <a:endParaRPr lang="ru-RU" sz="1000">
              <a:solidFill>
                <a:schemeClr val="bg1"/>
              </a:solidFill>
              <a:latin typeface="Times New Roman"/>
              <a:cs typeface="Times New Roman"/>
              <a:sym typeface="Times New Roman"/>
            </a:endParaRPr>
          </a:p>
        </p:txBody>
      </p:sp>
      <p:graphicFrame>
        <p:nvGraphicFramePr>
          <p:cNvPr id="32" name="Объект 31"/>
          <p:cNvGraphicFramePr>
            <a:graphicFrameLocks noChangeAspect="1"/>
          </p:cNvGraphicFramePr>
          <p:nvPr/>
        </p:nvGraphicFramePr>
        <p:xfrm>
          <a:off x="6415087" y="4119562"/>
          <a:ext cx="1819345" cy="1819260"/>
        </p:xfrm>
        <a:graphic>
          <a:graphicData uri="http://schemas.openxmlformats.org/presentationml/2006/ole">
            <p:oleObj spid="_x0000_s132100" name="Диаграмма" r:id="rId30" imgW="1819345" imgH="1819260" progId="MSGraph.Chart.8">
              <p:embed followColorScheme="full"/>
            </p:oleObj>
          </a:graphicData>
        </a:graphic>
      </p:graphicFrame>
      <p:sp>
        <p:nvSpPr>
          <p:cNvPr id="33" name="Прямоугольник 32"/>
          <p:cNvSpPr/>
          <p:nvPr>
            <p:custDataLst>
              <p:tags r:id="rId13"/>
            </p:custDataLst>
          </p:nvPr>
        </p:nvSpPr>
        <p:spPr bwMode="gray">
          <a:xfrm>
            <a:off x="6805612" y="5494337"/>
            <a:ext cx="204787" cy="152400"/>
          </a:xfrm>
          <a:prstGeom prst="rect">
            <a:avLst/>
          </a:prstGeom>
          <a:solidFill>
            <a:srgbClr val="00519A"/>
          </a:solidFill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17462" tIns="0" rIns="17462" bIns="0" rtlCol="0" anchor="ctr" anchorCtr="0">
            <a:noAutofit/>
          </a:bodyPr>
          <a:lstStyle/>
          <a:p>
            <a:pPr algn="ctr"/>
            <a:fld id="{EE1C5E2B-0165-4400-B0B5-586BD82A6DBC}" type="datetime'''''''''4''''''''''''''''''''''''''''%'''''''''''''">
              <a:rPr lang="en-US" sz="1000" smtClean="0">
                <a:solidFill>
                  <a:schemeClr val="bg1"/>
                </a:solidFill>
                <a:latin typeface="Times New Roman"/>
                <a:cs typeface="Times New Roman"/>
                <a:sym typeface="Times New Roman"/>
              </a:rPr>
              <a:pPr algn="ctr"/>
              <a:t>4%</a:t>
            </a:fld>
            <a:endParaRPr lang="ru-RU" sz="1000" dirty="0" smtClean="0">
              <a:solidFill>
                <a:schemeClr val="bg1"/>
              </a:solidFill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34" name="Прямоугольник 33"/>
          <p:cNvSpPr/>
          <p:nvPr>
            <p:custDataLst>
              <p:tags r:id="rId14"/>
            </p:custDataLst>
          </p:nvPr>
        </p:nvSpPr>
        <p:spPr bwMode="gray">
          <a:xfrm>
            <a:off x="6794500" y="5341937"/>
            <a:ext cx="204787" cy="152400"/>
          </a:xfrm>
          <a:prstGeom prst="rect">
            <a:avLst/>
          </a:prstGeom>
          <a:solidFill>
            <a:srgbClr val="0076E2"/>
          </a:solidFill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17462" tIns="0" rIns="17462" bIns="0" rtlCol="0" anchor="ctr" anchorCtr="0">
            <a:noAutofit/>
          </a:bodyPr>
          <a:lstStyle/>
          <a:p>
            <a:pPr algn="ctr"/>
            <a:fld id="{DF627645-14D6-4219-A690-E3E72934CF2A}" type="datetime'''''''''2%'''''''''''''''''''''''''''''">
              <a:rPr lang="en-US" sz="1000" smtClean="0">
                <a:solidFill>
                  <a:schemeClr val="bg1"/>
                </a:solidFill>
                <a:latin typeface="Times New Roman"/>
                <a:cs typeface="Times New Roman"/>
                <a:sym typeface="Times New Roman"/>
              </a:rPr>
              <a:pPr algn="ctr"/>
              <a:t>2%</a:t>
            </a:fld>
            <a:endParaRPr lang="ru-RU" sz="1000" dirty="0" smtClean="0">
              <a:solidFill>
                <a:schemeClr val="bg1"/>
              </a:solidFill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36" name="Прямоугольник 35"/>
          <p:cNvSpPr/>
          <p:nvPr>
            <p:custDataLst>
              <p:tags r:id="rId15"/>
            </p:custDataLst>
          </p:nvPr>
        </p:nvSpPr>
        <p:spPr bwMode="gray">
          <a:xfrm>
            <a:off x="6591300" y="4668837"/>
            <a:ext cx="268287" cy="152400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17462" tIns="0" rIns="17462" bIns="0" rtlCol="0" anchor="ctr" anchorCtr="0">
            <a:noAutofit/>
          </a:bodyPr>
          <a:lstStyle/>
          <a:p>
            <a:pPr algn="ctr"/>
            <a:fld id="{CDA89187-E369-4DB1-943C-DB460ABDA216}" type="datetime'''''''''3''''''''''''''6''''''''''%'''">
              <a:rPr lang="en-US" sz="1000" smtClean="0">
                <a:solidFill>
                  <a:schemeClr val="bg1"/>
                </a:solidFill>
                <a:latin typeface="Times New Roman"/>
                <a:cs typeface="Times New Roman"/>
                <a:sym typeface="Times New Roman"/>
              </a:rPr>
              <a:pPr algn="ctr"/>
              <a:t>36%</a:t>
            </a:fld>
            <a:endParaRPr lang="ru-RU" sz="1000">
              <a:solidFill>
                <a:schemeClr val="bg1"/>
              </a:solidFill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37" name="Прямоугольник 36"/>
          <p:cNvSpPr/>
          <p:nvPr>
            <p:custDataLst>
              <p:tags r:id="rId16"/>
            </p:custDataLst>
          </p:nvPr>
        </p:nvSpPr>
        <p:spPr bwMode="auto">
          <a:xfrm>
            <a:off x="5846762" y="6188075"/>
            <a:ext cx="179388" cy="133350"/>
          </a:xfrm>
          <a:prstGeom prst="rect">
            <a:avLst/>
          </a:prstGeom>
          <a:solidFill>
            <a:srgbClr val="00519A"/>
          </a:solidFill>
          <a:ln w="9525">
            <a:solidFill>
              <a:schemeClr val="bg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ctr"/>
          <a:lstStyle/>
          <a:p>
            <a:pPr algn="ctr"/>
            <a:endParaRPr lang="ru-RU" sz="1400" dirty="0" smtClean="0">
              <a:solidFill>
                <a:schemeClr val="bg1"/>
              </a:solidFill>
            </a:endParaRPr>
          </a:p>
        </p:txBody>
      </p:sp>
      <p:sp>
        <p:nvSpPr>
          <p:cNvPr id="39" name="Прямоугольник 38"/>
          <p:cNvSpPr/>
          <p:nvPr>
            <p:custDataLst>
              <p:tags r:id="rId17"/>
            </p:custDataLst>
          </p:nvPr>
        </p:nvSpPr>
        <p:spPr bwMode="auto">
          <a:xfrm>
            <a:off x="7134225" y="5984875"/>
            <a:ext cx="179388" cy="133350"/>
          </a:xfrm>
          <a:prstGeom prst="rect">
            <a:avLst/>
          </a:prstGeom>
          <a:solidFill>
            <a:srgbClr val="0076E2"/>
          </a:solidFill>
          <a:ln w="9525">
            <a:solidFill>
              <a:schemeClr val="bg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ctr"/>
          <a:lstStyle/>
          <a:p>
            <a:pPr algn="ctr"/>
            <a:endParaRPr lang="ru-RU" sz="1400" dirty="0" smtClean="0">
              <a:solidFill>
                <a:schemeClr val="bg1"/>
              </a:solidFill>
            </a:endParaRPr>
          </a:p>
        </p:txBody>
      </p:sp>
      <p:sp>
        <p:nvSpPr>
          <p:cNvPr id="40" name="Прямоугольник 39"/>
          <p:cNvSpPr/>
          <p:nvPr>
            <p:custDataLst>
              <p:tags r:id="rId18"/>
            </p:custDataLst>
          </p:nvPr>
        </p:nvSpPr>
        <p:spPr bwMode="auto">
          <a:xfrm>
            <a:off x="5846762" y="5984875"/>
            <a:ext cx="179388" cy="133350"/>
          </a:xfrm>
          <a:prstGeom prst="rect">
            <a:avLst/>
          </a:prstGeom>
          <a:solidFill>
            <a:srgbClr val="9BC62E"/>
          </a:solidFill>
          <a:ln w="9525">
            <a:solidFill>
              <a:schemeClr val="bg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ctr"/>
          <a:lstStyle/>
          <a:p>
            <a:pPr algn="ctr"/>
            <a:endParaRPr lang="ru-RU" sz="1400" dirty="0" smtClean="0">
              <a:solidFill>
                <a:schemeClr val="bg1"/>
              </a:solidFill>
            </a:endParaRPr>
          </a:p>
        </p:txBody>
      </p:sp>
      <p:sp>
        <p:nvSpPr>
          <p:cNvPr id="41" name="Прямоугольник 40"/>
          <p:cNvSpPr/>
          <p:nvPr>
            <p:custDataLst>
              <p:tags r:id="rId19"/>
            </p:custDataLst>
          </p:nvPr>
        </p:nvSpPr>
        <p:spPr bwMode="auto">
          <a:xfrm>
            <a:off x="7134225" y="6188075"/>
            <a:ext cx="179388" cy="133350"/>
          </a:xfrm>
          <a:prstGeom prst="rect">
            <a:avLst/>
          </a:prstGeom>
          <a:solidFill>
            <a:srgbClr val="3BA2FF"/>
          </a:solidFill>
          <a:ln w="9525">
            <a:solidFill>
              <a:schemeClr val="bg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2" name="Прямоугольник 41"/>
          <p:cNvSpPr/>
          <p:nvPr>
            <p:custDataLst>
              <p:tags r:id="rId20"/>
            </p:custDataLst>
          </p:nvPr>
        </p:nvSpPr>
        <p:spPr bwMode="auto">
          <a:xfrm>
            <a:off x="6076950" y="5981700"/>
            <a:ext cx="955675" cy="152400"/>
          </a:xfrm>
          <a:prstGeom prst="rect">
            <a:avLst/>
          </a:prstGeom>
          <a:noFill/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 anchorCtr="0">
            <a:noAutofit/>
          </a:bodyPr>
          <a:lstStyle/>
          <a:p>
            <a:fld id="{A83E9D95-2728-4838-9B52-EBDC181C347F}" type="datetime'''''''''''Т''''''ор''го''вля'', р''''''''ем''о''''н''''т'">
              <a:rPr lang="en-US" sz="1000" smtClean="0">
                <a:solidFill>
                  <a:schemeClr val="tx1"/>
                </a:solidFill>
                <a:latin typeface="Times New Roman"/>
                <a:cs typeface="Times New Roman"/>
                <a:sym typeface="Times New Roman"/>
              </a:rPr>
              <a:pPr/>
              <a:t>Торговля, ремонт</a:t>
            </a:fld>
            <a:endParaRPr lang="ru-RU" sz="1000" dirty="0" smtClean="0">
              <a:solidFill>
                <a:schemeClr val="tx1"/>
              </a:solidFill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43" name="Прямоугольник 42"/>
          <p:cNvSpPr/>
          <p:nvPr>
            <p:custDataLst>
              <p:tags r:id="rId21"/>
            </p:custDataLst>
          </p:nvPr>
        </p:nvSpPr>
        <p:spPr bwMode="auto">
          <a:xfrm>
            <a:off x="6076950" y="6184900"/>
            <a:ext cx="574675" cy="152400"/>
          </a:xfrm>
          <a:prstGeom prst="rect">
            <a:avLst/>
          </a:prstGeom>
          <a:noFill/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 anchorCtr="0">
            <a:noAutofit/>
          </a:bodyPr>
          <a:lstStyle/>
          <a:p>
            <a:fld id="{091D8B3A-E0BA-4DFB-95CA-F8BE7A399C1B}" type="datetime'''''''''''Т''''''''''''''р''''а''''''нс''''п''о''''р''т'''''">
              <a:rPr lang="en-US" sz="1000" smtClean="0">
                <a:solidFill>
                  <a:schemeClr val="tx1"/>
                </a:solidFill>
                <a:latin typeface="Times New Roman"/>
                <a:cs typeface="Times New Roman"/>
                <a:sym typeface="Times New Roman"/>
              </a:rPr>
              <a:pPr/>
              <a:t>Транспорт</a:t>
            </a:fld>
            <a:endParaRPr lang="ru-RU" sz="1000" dirty="0" smtClean="0">
              <a:solidFill>
                <a:schemeClr val="tx1"/>
              </a:solidFill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44" name="Прямоугольник 43"/>
          <p:cNvSpPr/>
          <p:nvPr>
            <p:custDataLst>
              <p:tags r:id="rId22"/>
            </p:custDataLst>
          </p:nvPr>
        </p:nvSpPr>
        <p:spPr bwMode="auto">
          <a:xfrm>
            <a:off x="7364412" y="5981700"/>
            <a:ext cx="1311275" cy="152400"/>
          </a:xfrm>
          <a:prstGeom prst="rect">
            <a:avLst/>
          </a:prstGeom>
          <a:noFill/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 anchorCtr="0">
            <a:noAutofit/>
          </a:bodyPr>
          <a:lstStyle/>
          <a:p>
            <a:fld id="{8083D417-2ECC-4C95-A90E-BC57B26E83E6}" type="datetime'Г''''ости''''н''и''''ц''ы'' и'''' ''''р''ест''''''ора''''ны'''">
              <a:rPr lang="en-US" sz="1000" smtClean="0">
                <a:solidFill>
                  <a:schemeClr val="tx1"/>
                </a:solidFill>
                <a:latin typeface="Times New Roman"/>
                <a:cs typeface="Times New Roman"/>
                <a:sym typeface="Times New Roman"/>
              </a:rPr>
              <a:pPr/>
              <a:t>Гостиницы и рестораны</a:t>
            </a:fld>
            <a:endParaRPr lang="ru-RU" sz="1000" dirty="0" smtClean="0">
              <a:solidFill>
                <a:schemeClr val="tx1"/>
              </a:solidFill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45" name="Прямоугольник 44"/>
          <p:cNvSpPr/>
          <p:nvPr>
            <p:custDataLst>
              <p:tags r:id="rId23"/>
            </p:custDataLst>
          </p:nvPr>
        </p:nvSpPr>
        <p:spPr bwMode="auto">
          <a:xfrm>
            <a:off x="7364412" y="6184900"/>
            <a:ext cx="407987" cy="152400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 anchorCtr="0">
            <a:noAutofit/>
          </a:bodyPr>
          <a:lstStyle/>
          <a:p>
            <a:fld id="{BD63CDE9-9F56-4ADA-8089-B0FF0E433626}" type="datetime'''П''''''''''р''о''''''''ч''''''''''и''''''''е'">
              <a:rPr lang="en-US" sz="1000" smtClean="0">
                <a:solidFill>
                  <a:schemeClr val="tx1"/>
                </a:solidFill>
                <a:latin typeface="Times New Roman"/>
                <a:cs typeface="Times New Roman"/>
                <a:sym typeface="Times New Roman"/>
              </a:rPr>
              <a:pPr/>
              <a:t>Прочие</a:t>
            </a:fld>
            <a:endParaRPr lang="ru-RU" sz="1000">
              <a:solidFill>
                <a:schemeClr val="tx1"/>
              </a:solidFill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46" name="TextBox 45"/>
          <p:cNvSpPr txBox="1"/>
          <p:nvPr>
            <p:custDataLst>
              <p:tags r:id="rId24"/>
            </p:custDataLst>
          </p:nvPr>
        </p:nvSpPr>
        <p:spPr>
          <a:xfrm>
            <a:off x="5521339" y="1287737"/>
            <a:ext cx="362266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Почти 40% МП* РФ заняты в торговле и ремонте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7" name="TextBox 46"/>
          <p:cNvSpPr txBox="1"/>
          <p:nvPr>
            <p:custDataLst>
              <p:tags r:id="rId25"/>
            </p:custDataLst>
          </p:nvPr>
        </p:nvSpPr>
        <p:spPr>
          <a:xfrm>
            <a:off x="5521339" y="3624569"/>
            <a:ext cx="36226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Больше половины совокупных оборотов МП* РФ приходится на торговлю и ремонт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5" name="Объект 54" hidden="1"/>
          <p:cNvGraphicFramePr>
            <a:graphicFrameLocks noChangeAspect="1"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p:oleObj spid="_x0000_s118786" name="think-cell Slide" r:id="rId12" imgW="360" imgH="360" progId="">
              <p:embed/>
            </p:oleObj>
          </a:graphicData>
        </a:graphic>
      </p:graphicFrame>
      <p:sp>
        <p:nvSpPr>
          <p:cNvPr id="54" name="Прямоугольник 53" hidden="1"/>
          <p:cNvSpPr/>
          <p:nvPr>
            <p:custDataLst>
              <p:tags r:id="rId2"/>
            </p:custDataLst>
          </p:nvPr>
        </p:nvSpPr>
        <p:spPr bwMode="auto">
          <a:xfrm>
            <a:off x="0" y="0"/>
            <a:ext cx="158750" cy="158750"/>
          </a:xfrm>
          <a:prstGeom prst="rect">
            <a:avLst/>
          </a:prstGeom>
          <a:solidFill>
            <a:schemeClr val="accent1"/>
          </a:solidFill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rtlCol="0" anchor="ctr" anchorCtr="0">
            <a:noAutofit/>
          </a:bodyPr>
          <a:lstStyle/>
          <a:p>
            <a:pPr algn="ctr"/>
            <a:endParaRPr lang="ru-RU" sz="1400"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15" name="Rectangle 10"/>
          <p:cNvSpPr>
            <a:spLocks noChangeArrowheads="1"/>
          </p:cNvSpPr>
          <p:nvPr>
            <p:custDataLst>
              <p:tags r:id="rId3"/>
            </p:custDataLst>
          </p:nvPr>
        </p:nvSpPr>
        <p:spPr bwMode="auto">
          <a:xfrm flipH="1">
            <a:off x="0" y="0"/>
            <a:ext cx="609600" cy="6858000"/>
          </a:xfrm>
          <a:prstGeom prst="rect">
            <a:avLst/>
          </a:prstGeom>
          <a:gradFill rotWithShape="0">
            <a:gsLst>
              <a:gs pos="0">
                <a:srgbClr val="FFC000"/>
              </a:gs>
              <a:gs pos="13000">
                <a:srgbClr val="FFA800"/>
              </a:gs>
              <a:gs pos="28000">
                <a:srgbClr val="825600"/>
              </a:gs>
              <a:gs pos="42999">
                <a:srgbClr val="FFA800"/>
              </a:gs>
              <a:gs pos="58000">
                <a:srgbClr val="825600"/>
              </a:gs>
              <a:gs pos="72000">
                <a:srgbClr val="FFA800"/>
              </a:gs>
              <a:gs pos="87000">
                <a:srgbClr val="825600"/>
              </a:gs>
              <a:gs pos="100000">
                <a:srgbClr val="FFA800"/>
              </a:gs>
            </a:gsLst>
            <a:lin ang="5400000"/>
          </a:gradFill>
          <a:ln w="9525">
            <a:noFill/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Прямоугольник 25"/>
          <p:cNvSpPr/>
          <p:nvPr>
            <p:custDataLst>
              <p:tags r:id="rId4"/>
            </p:custDataLst>
          </p:nvPr>
        </p:nvSpPr>
        <p:spPr>
          <a:xfrm>
            <a:off x="628596" y="6357958"/>
            <a:ext cx="8515404" cy="50004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defTabSz="941388" fontAlgn="auto">
              <a:spcBef>
                <a:spcPts val="0"/>
              </a:spcBef>
              <a:spcAft>
                <a:spcPts val="0"/>
              </a:spcAft>
              <a:tabLst>
                <a:tab pos="8159750" algn="l"/>
              </a:tabLst>
              <a:defRPr/>
            </a:pPr>
            <a:endParaRPr lang="ru-RU" sz="1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" name="Прямоугольник 37"/>
          <p:cNvSpPr/>
          <p:nvPr>
            <p:custDataLst>
              <p:tags r:id="rId5"/>
            </p:custDataLst>
          </p:nvPr>
        </p:nvSpPr>
        <p:spPr>
          <a:xfrm>
            <a:off x="628596" y="-3222"/>
            <a:ext cx="6097671" cy="9087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 smtClean="0">
                <a:solidFill>
                  <a:srgbClr val="984807"/>
                </a:solidFill>
                <a:latin typeface="Times New Roman" pitchFamily="18" charset="0"/>
                <a:cs typeface="Times New Roman" pitchFamily="18" charset="0"/>
              </a:rPr>
              <a:t>Оценка регулирующего воздействия в России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 smtClean="0">
                <a:solidFill>
                  <a:srgbClr val="984807"/>
                </a:solidFill>
                <a:latin typeface="Times New Roman" pitchFamily="18" charset="0"/>
                <a:cs typeface="Times New Roman" pitchFamily="18" charset="0"/>
              </a:rPr>
              <a:t>Президент России запустил процесс внедрению процедуры ОРВ</a:t>
            </a:r>
          </a:p>
        </p:txBody>
      </p:sp>
      <p:pic>
        <p:nvPicPr>
          <p:cNvPr id="14" name="Picture 6" descr="nisse"/>
          <p:cNvPicPr>
            <a:picLocks noChangeAspect="1" noChangeArrowheads="1"/>
          </p:cNvPicPr>
          <p:nvPr>
            <p:custDataLst>
              <p:tags r:id="rId6"/>
            </p:custDataLst>
          </p:nvPr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143750" y="214313"/>
            <a:ext cx="1801813" cy="6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TextBox 12"/>
          <p:cNvSpPr txBox="1">
            <a:spLocks noChangeArrowheads="1"/>
          </p:cNvSpPr>
          <p:nvPr>
            <p:custDataLst>
              <p:tags r:id="rId7"/>
            </p:custDataLst>
          </p:nvPr>
        </p:nvSpPr>
        <p:spPr bwMode="auto">
          <a:xfrm>
            <a:off x="0" y="6468927"/>
            <a:ext cx="64291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9</a:t>
            </a:r>
          </a:p>
        </p:txBody>
      </p:sp>
      <p:sp>
        <p:nvSpPr>
          <p:cNvPr id="35" name="Скругленный прямоугольник 34"/>
          <p:cNvSpPr/>
          <p:nvPr>
            <p:custDataLst>
              <p:tags r:id="rId8"/>
            </p:custDataLst>
          </p:nvPr>
        </p:nvSpPr>
        <p:spPr>
          <a:xfrm>
            <a:off x="4973643" y="1311246"/>
            <a:ext cx="3763964" cy="2117754"/>
          </a:xfrm>
          <a:prstGeom prst="roundRect">
            <a:avLst/>
          </a:prstGeom>
          <a:noFill/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61950" indent="-276225" algn="just">
              <a:buFont typeface="Wingdings" pitchFamily="2" charset="2"/>
              <a:buChar char="Ø"/>
            </a:pPr>
            <a:endParaRPr lang="ru-RU" sz="1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Содержимое 18"/>
          <p:cNvSpPr>
            <a:spLocks noGrp="1"/>
          </p:cNvSpPr>
          <p:nvPr>
            <p:ph idx="4294967295"/>
          </p:nvPr>
        </p:nvSpPr>
        <p:spPr>
          <a:xfrm>
            <a:off x="3571868" y="1643050"/>
            <a:ext cx="5338762" cy="2000264"/>
          </a:xfrm>
        </p:spPr>
        <p:txBody>
          <a:bodyPr rtlCol="0">
            <a:normAutofit/>
          </a:bodyPr>
          <a:lstStyle/>
          <a:p>
            <a:pPr marL="361950" indent="-361950" algn="just" eaLnBrk="1" fontAlgn="auto" hangingPunct="1">
              <a:spcAft>
                <a:spcPts val="0"/>
              </a:spcAft>
              <a:buFont typeface="Arial" pitchFamily="34" charset="0"/>
              <a:buChar char="•"/>
              <a:tabLst>
                <a:tab pos="361950" algn="l"/>
              </a:tabLst>
              <a:defRPr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Указ 7 мая 2012 г. № 601 (направления совершенствования госрегулирования)</a:t>
            </a:r>
          </a:p>
          <a:p>
            <a:pPr marL="361950" indent="-361950" algn="just" eaLnBrk="1" fontAlgn="auto" hangingPunct="1">
              <a:spcAft>
                <a:spcPts val="0"/>
              </a:spcAft>
              <a:buFont typeface="Arial" pitchFamily="34" charset="0"/>
              <a:buChar char="•"/>
              <a:tabLst>
                <a:tab pos="361950" algn="l"/>
              </a:tabLst>
              <a:defRPr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Постановление Правительства РФ от 17 декабря 2012 г. № 1318 (порядок проведения ОРВ)</a:t>
            </a:r>
          </a:p>
          <a:p>
            <a:pPr marL="361950" indent="-361950" algn="just" eaLnBrk="1" fontAlgn="auto" hangingPunct="1">
              <a:spcAft>
                <a:spcPts val="0"/>
              </a:spcAft>
              <a:buFont typeface="Arial" pitchFamily="34" charset="0"/>
              <a:buChar char="•"/>
              <a:tabLst>
                <a:tab pos="361950" algn="l"/>
              </a:tabLst>
              <a:defRPr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Постановление Правительства Российской Федерации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от 2 мая 2012 г. № 421 (публичные консультации)</a:t>
            </a:r>
          </a:p>
        </p:txBody>
      </p:sp>
      <p:sp>
        <p:nvSpPr>
          <p:cNvPr id="12" name="Текст 8"/>
          <p:cNvSpPr txBox="1">
            <a:spLocks/>
          </p:cNvSpPr>
          <p:nvPr/>
        </p:nvSpPr>
        <p:spPr bwMode="auto">
          <a:xfrm>
            <a:off x="714348" y="1285860"/>
            <a:ext cx="2614613" cy="2643206"/>
          </a:xfrm>
          <a:prstGeom prst="roundRect">
            <a:avLst/>
          </a:prstGeom>
          <a:ln w="25400" cap="flat" cmpd="sng" algn="ctr">
            <a:solidFill>
              <a:srgbClr val="E46C0A"/>
            </a:solidFill>
            <a:prstDash val="solid"/>
            <a:miter lim="800000"/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36000" tIns="3600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ru-RU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Президент РФ поручил ввести процедуру публичных обсуждений на этапе разработки проектов актов, в том числе на региональном и муниципальном уровнях</a:t>
            </a:r>
            <a:endParaRPr kumimoji="0" lang="ru-RU" sz="1600" b="0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Прямоугольник 12"/>
          <p:cNvSpPr/>
          <p:nvPr>
            <p:custDataLst>
              <p:tags r:id="rId9"/>
            </p:custDataLst>
          </p:nvPr>
        </p:nvSpPr>
        <p:spPr>
          <a:xfrm>
            <a:off x="3571868" y="4071942"/>
            <a:ext cx="5214974" cy="250033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6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«...в прошлом году, в рамках "оценки регулирующего воздействия", которая осуществляется совместно с предпринимательским сообществом, еще на предварительной стадии разработки был отклонен фактически каждый второй проект нормативного акта как ухудшающий условия развития экономики России. Хорошо, что такой "фильтр" начал действовать» </a:t>
            </a:r>
          </a:p>
          <a:p>
            <a:pPr algn="just"/>
            <a:r>
              <a:rPr lang="ru-RU" sz="16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В.В. Путин</a:t>
            </a:r>
            <a:endParaRPr lang="ru-RU" sz="1600" b="1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8" name="Рисунок 17" descr="640.c33aa9bdd6f848ef89fa5ade428cd10a.jpg"/>
          <p:cNvPicPr>
            <a:picLocks noChangeAspect="1"/>
          </p:cNvPicPr>
          <p:nvPr/>
        </p:nvPicPr>
        <p:blipFill>
          <a:blip r:embed="rId14" cstate="print"/>
          <a:stretch>
            <a:fillRect/>
          </a:stretch>
        </p:blipFill>
        <p:spPr>
          <a:xfrm>
            <a:off x="774648" y="4341825"/>
            <a:ext cx="2555910" cy="1898676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PRESENTATIONDONOTDELETE" val="&lt;?xml version=&quot;1.0&quot; encoding=&quot;UTF-16&quot; standalone=&quot;yes&quot;?&gt;&#10;&lt;root reqver=&quot;17839&quot;&gt;&lt;version val=&quot;21168&quot;/&gt;&lt;CPresentation id=&quot;1&quot;&gt;&lt;m_defprecNumber idref=&quot;2&quot;/&gt;&lt;m_defprecPercent idref=&quot;3&quot;/&gt;&lt;m_defprecDate idref=&quot;4&quot;/&gt;&lt;m_defprecYear idref=&quot;5&quot;/&gt;&lt;m_defprecQuarter idref=&quot;6&quot;/&gt;&lt;m_defprecMonth idref=&quot;7&quot;/&gt;&lt;m_defprecWeek idref=&quot;8&quot;/&gt;&lt;m_defprecDay idref=&quot;9&quot;/&gt;&lt;m_mruColor&gt;&lt;m_vecMRU length=&quot;7&quot;&gt;&lt;elem m_fUsage=&quot;2.30603436054055020000E+000&quot;&gt;&lt;m_ppcolschidx val=&quot;0&quot;/&gt;&lt;m_rgb r=&quot;0&quot; g=&quot;76&quot; b=&quot;e2&quot;/&gt;&lt;/elem&gt;&lt;elem m_fUsage=&quot;2.26806206126215400000E+000&quot;&gt;&lt;m_ppcolschidx val=&quot;0&quot;/&gt;&lt;m_rgb r=&quot;0&quot; g=&quot;51&quot; b=&quot;9a&quot;/&gt;&lt;/elem&gt;&lt;elem m_fUsage=&quot;2.18864309822563860000E+000&quot;&gt;&lt;m_ppcolschidx val=&quot;0&quot;/&gt;&lt;m_rgb r=&quot;3b&quot; g=&quot;a2&quot; b=&quot;ff&quot;/&gt;&lt;/elem&gt;&lt;elem m_fUsage=&quot;1.49049000000000010000E+000&quot;&gt;&lt;m_ppcolschidx val=&quot;0&quot;/&gt;&lt;m_rgb r=&quot;0&quot; g=&quot;84&quot; b=&quot;fb&quot;/&gt;&lt;/elem&gt;&lt;elem m_fUsage=&quot;9.04095319198043090000E-001&quot;&gt;&lt;m_ppcolschidx val=&quot;0&quot;/&gt;&lt;m_rgb r=&quot;79&quot; g=&quot;bf&quot; b=&quot;ff&quot;/&gt;&lt;/elem&gt;&lt;elem m_fUsage=&quot;6.00108972918209300000E-001&quot;&gt;&lt;m_ppcolschidx val=&quot;0&quot;/&gt;&lt;m_rgb r=&quot;9b&quot; g=&quot;c6&quot; b=&quot;2e&quot;/&gt;&lt;/elem&gt;&lt;elem m_fUsage=&quot;1.85302018885184190000E-001&quot;&gt;&lt;m_ppcolschidx val=&quot;0&quot;/&gt;&lt;m_rgb r=&quot;70&quot; g=&quot;8d&quot; b=&quot;21&quot;/&gt;&lt;/elem&gt;&lt;/m_vecMRU&gt;&lt;/m_mruColor&gt;&lt;m_mapectfillschemeMRU/&gt;&lt;m_eweekdayFirstOfWeek val=&quot;2&quot;/&gt;&lt;m_eweekdayFirstOfWorkweek val=&quot;2&quot;/&gt;&lt;m_eweekdayFirstOfWeekend val=&quot;7&quot;/&gt;&lt;/CPresentation&gt;&lt;CDefaultPrec id=&quot;9&quot;&gt;&lt;m_precDefault/&gt;&lt;/CDefaultPrec&gt;&lt;CDefaultPrec id=&quot;8&quot;&gt;&lt;m_precDefault/&gt;&lt;/CDefaultPrec&gt;&lt;CDefaultPrec id=&quot;7&quot;&gt;&lt;m_precDefault/&gt;&lt;/CDefaultPrec&gt;&lt;CDefaultPrec id=&quot;6&quot;&gt;&lt;m_precDefault/&gt;&lt;/CDefaultPrec&gt;&lt;CDefaultPrec id=&quot;5&quot;&gt;&lt;m_precDefault/&gt;&lt;/CDefaultPrec&gt;&lt;CDefaultPrec id=&quot;4&quot;&gt;&lt;m_precDefault/&gt;&lt;/CDefaultPrec&gt;&lt;CDefaultPrec id=&quot;3&quot;&gt;&lt;m_precDefault/&gt;&lt;/CDefaultPrec&gt;&lt;CDefaultPrec id=&quot;2&quot;&gt;&lt;m_precDefault&gt;&lt;m_chDecimalSymbol&gt;,&lt;/m_chDecimalSymbol&gt;&lt;m_nGroupingDigits val=&quot;3&quot;/&gt;&lt;m_chGroupingSymbol&gt;.&lt;/m_chGroupingSymbol&gt;&lt;m_chDecimalSymbol17909&gt;,&lt;/m_chDecimalSymbol17909&gt;&lt;m_nGroupingDigits17909 val=&quot;3&quot;/&gt;&lt;m_chGroupingSymbol17909&gt;.&lt;/m_chGroupingSymbol17909&gt;&lt;/m_precDefault&gt;&lt;/CDefaultPrec&gt;&lt;/root&gt;"/>
  <p:tag name="THINKCELLUNDODONOTDELETE" val="2825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.x4FT92zvUmhKcUbjGMYZA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4gRHyc.1e0GfA42q40_0DA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FXWAm4LHUUCz0BdGksN.aQ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IV._levf1UGA66t_XNd18g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NRwB4y8qRkCzpdBETl1UAg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7WPk5LOepEKNhwI6Um0MKw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LWCY18hiXkieCwSizGTznA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svCBM1_TkkaqPgFbCS_UHg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WFUI1hNDfEada46VAdZ51g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iQJlfMG0v0yv7lvJvRnTsQ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CGj74DNzQkKxsa26RnYHGQ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XCyHNykvAkKe0ck5._eSkQ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RqH_tAo2F0SP27tRl2oNuA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Ffp1CpNQYk62px5i4AmIhw"/>
</p:tagLst>
</file>

<file path=ppt/tags/tag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WzWCK1ByOEe.b.CTrRioig"/>
</p:tagLst>
</file>

<file path=ppt/tags/tag1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E8ZU.gius06uWnFu8aJ__Q"/>
</p:tagLst>
</file>

<file path=ppt/tags/tag1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Gacw5zVwuU6d6AhzPk8sAQ"/>
</p:tagLst>
</file>

<file path=ppt/tags/tag1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udQb9S6z4ky6scKTziVcQA"/>
</p:tagLst>
</file>

<file path=ppt/tags/tag1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8Y0mAdYSTES7xfgNi6F3ig"/>
</p:tagLst>
</file>

<file path=ppt/tags/tag1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OST9KIxNtkeTaMgoPnCJeA"/>
</p:tagLst>
</file>

<file path=ppt/tags/tag1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f6lUcH.h0uudiEEPq2sXQ"/>
</p:tagLst>
</file>

<file path=ppt/tags/tag1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EOzuPHsgN0CmwvacUzY_1Q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gsP0VSgvT0GrEuABta4vfQ"/>
</p:tagLst>
</file>

<file path=ppt/tags/tag1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BqtQ_Q9RuEq1C9q..ITtjA"/>
</p:tagLst>
</file>

<file path=ppt/tags/tag1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sGSuQc.kEEGhtOeOWGVc8Q"/>
</p:tagLst>
</file>

<file path=ppt/tags/tag1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9kkKWcaI20C.lWt6MC_W_g"/>
</p:tagLst>
</file>

<file path=ppt/tags/tag1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yWiuOsljvU239cgn1n1GMQ"/>
</p:tagLst>
</file>

<file path=ppt/tags/tag1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G8w5wZz8skyIVUBQPqF3Vw"/>
</p:tagLst>
</file>

<file path=ppt/tags/tag1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sgDDGUJDn0OxNeb_ygZtPw"/>
</p:tagLst>
</file>

<file path=ppt/tags/tag1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bn2gxMYqy029ytpjcvB3.w"/>
</p:tagLst>
</file>

<file path=ppt/tags/tag1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CclA87tQlkmVizLwLAD44Q"/>
</p:tagLst>
</file>

<file path=ppt/tags/tag1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L519y.sfLkS7EK75DYlMLg"/>
</p:tagLst>
</file>

<file path=ppt/tags/tag1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jn6idD_VMEajORykecyspw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mnPgBpI58Uad2FABMdpvZQ"/>
</p:tagLst>
</file>

<file path=ppt/tags/tag1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QTT2RaEapk2XW7TNGzFC9A"/>
</p:tagLst>
</file>

<file path=ppt/tags/tag1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gBzsfJH.lUib1aav9rOY5g"/>
</p:tagLst>
</file>

<file path=ppt/tags/tag1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e4nYEHxY0uVk.b1lbl33g"/>
</p:tagLst>
</file>

<file path=ppt/tags/tag1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PkGIVYdXa0Cej2xaGc6Ssg"/>
</p:tagLst>
</file>

<file path=ppt/tags/tag1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nsRcEzLtGUOlJs1fJYqChw"/>
</p:tagLst>
</file>

<file path=ppt/tags/tag1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xT8mL3KknUyDzYvg2kg20Q"/>
</p:tagLst>
</file>

<file path=ppt/tags/tag1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jXlliKmhLE6r7nuu3nCuuw"/>
</p:tagLst>
</file>

<file path=ppt/tags/tag1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0EyULfcc6EOzym2x.0UtvQ"/>
</p:tagLst>
</file>

<file path=ppt/tags/tag1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8FtK_B8eR0mgc4xIM3uSIw"/>
</p:tagLst>
</file>

<file path=ppt/tags/tag1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vb6nKFdoAEiiM195lBqq9g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ARwlOlF25kGlUhb20YKzRg"/>
</p:tagLst>
</file>

<file path=ppt/tags/tag1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rsRnfUDCXUaWFEDxf8Oh8Q"/>
</p:tagLst>
</file>

<file path=ppt/tags/tag1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.u8vBTFsR0aeosMmHfZBvQ"/>
</p:tagLst>
</file>

<file path=ppt/tags/tag1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4j.l.LXWyUmmOYO5GjeLcQ"/>
</p:tagLst>
</file>

<file path=ppt/tags/tag1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UCmEMtoXAECw0Xlmw5.5hA"/>
</p:tagLst>
</file>

<file path=ppt/tags/tag1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BIZl2.ggqEy3l_p3R_fBuA"/>
</p:tagLst>
</file>

<file path=ppt/tags/tag1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9_Xz8MtLYU6BxFRRXPmfPw"/>
</p:tagLst>
</file>

<file path=ppt/tags/tag1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VQ22R5F3Bkm2rFL8CKSpvw"/>
</p:tagLst>
</file>

<file path=ppt/tags/tag1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tssi_VmpmEeDb5979opYoA"/>
</p:tagLst>
</file>

<file path=ppt/tags/tag1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GD6f2AmwJkC7XV2MUFxvDw"/>
</p:tagLst>
</file>

<file path=ppt/tags/tag1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rbW4SLqbukOt.W2kCmaZbA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Gs1HwHxhhkaF0.J_ckywGQ"/>
</p:tagLst>
</file>

<file path=ppt/tags/tag1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7wczbSeMiUGlc5RdF2vk.Q"/>
</p:tagLst>
</file>

<file path=ppt/tags/tag1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MB77wITorkiMJ16TTPIl3w"/>
</p:tagLst>
</file>

<file path=ppt/tags/tag1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XVJp6MsSxUeQ7s8gSVws6g"/>
</p:tagLst>
</file>

<file path=ppt/tags/tag1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4gRHyc.1e0GfA42q40_0DA"/>
</p:tagLst>
</file>

<file path=ppt/tags/tag1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FXWAm4LHUUCz0BdGksN.aQ"/>
</p:tagLst>
</file>

<file path=ppt/tags/tag1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IV._levf1UGA66t_XNd18g"/>
</p:tagLst>
</file>

<file path=ppt/tags/tag1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QxoblF8t9UOInGFZLWZYCA"/>
</p:tagLst>
</file>

<file path=ppt/tags/tag1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AoQV9L4.LEOd3N_d.vJ_oA"/>
</p:tagLst>
</file>

<file path=ppt/tags/tag1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qOojEKhF9Umhjjf9L8FS_A"/>
</p:tagLst>
</file>

<file path=ppt/tags/tag1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pz9tX4gQnkGTmdO5KsHYqQ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xT8mL3KknUyDzYvg2kg20Q"/>
</p:tagLst>
</file>

<file path=ppt/tags/tag1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7glfbk6dYk6kRzINufuTpQ"/>
</p:tagLst>
</file>

<file path=ppt/tags/tag1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NRwB4y8qRkCzpdBETl1UAg"/>
</p:tagLst>
</file>

<file path=ppt/tags/tag1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Ffp1CpNQYk62px5i4AmIhw"/>
</p:tagLst>
</file>

<file path=ppt/tags/tag1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7WPk5LOepEKNhwI6Um0MKw"/>
</p:tagLst>
</file>

<file path=ppt/tags/tag1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LWCY18hiXkieCwSizGTznA"/>
</p:tagLst>
</file>

<file path=ppt/tags/tag1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svCBM1_TkkaqPgFbCS_UHg"/>
</p:tagLst>
</file>

<file path=ppt/tags/tag1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WFUI1hNDfEada46VAdZ51g"/>
</p:tagLst>
</file>

<file path=ppt/tags/tag1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iQJlfMG0v0yv7lvJvRnTsQ"/>
</p:tagLst>
</file>

<file path=ppt/tags/tag1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CGj74DNzQkKxsa26RnYHGQ"/>
</p:tagLst>
</file>

<file path=ppt/tags/tag1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RqH_tAo2F0SP27tRl2oNuA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jXlliKmhLE6r7nuu3nCuuw"/>
</p:tagLst>
</file>

<file path=ppt/tags/tag1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LO.zATHYP0KE43bN7_Z_2A"/>
</p:tagLst>
</file>

<file path=ppt/tags/tag1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5k2_YZTK7EWO7LCJO5WJXw"/>
</p:tagLst>
</file>

<file path=ppt/tags/tag1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vr0r9ymDQEWv5xt42fdZaw"/>
</p:tagLst>
</file>

<file path=ppt/tags/tag1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x1mrXmBfk0qPORC5gGrf2A"/>
</p:tagLst>
</file>

<file path=ppt/tags/tag1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GbYleXAp20yGauyGC_tSEw"/>
</p:tagLst>
</file>

<file path=ppt/tags/tag1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pjrYSvVIHUS.7w4XDuU6VQ"/>
</p:tagLst>
</file>

<file path=ppt/tags/tag1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yWiuOsljvU239cgn1n1GMQ"/>
</p:tagLst>
</file>

<file path=ppt/tags/tag1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sgDDGUJDn0OxNeb_ygZtPw"/>
</p:tagLst>
</file>

<file path=ppt/tags/tag1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yYeh99JSQkWlEJVmmJ2ubg"/>
</p:tagLst>
</file>

<file path=ppt/tags/tag1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gBzsfJH.lUib1aav9rOY5g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0EyULfcc6EOzym2x.0UtvQ"/>
</p:tagLst>
</file>

<file path=ppt/tags/tag1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L519y.sfLkS7EK75DYlMLg"/>
</p:tagLst>
</file>

<file path=ppt/tags/tag1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.W2Uev4yuUy9GCrgREG00A"/>
</p:tagLst>
</file>

<file path=ppt/tags/tag1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bn2gxMYqy029ytpjcvB3.w"/>
</p:tagLst>
</file>

<file path=ppt/tags/tag1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yT6i2kzrJkqxRvAUtnn8cA"/>
</p:tagLst>
</file>

<file path=ppt/tags/tag1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e4nYEHxY0uVk.b1lbl33g"/>
</p:tagLst>
</file>

<file path=ppt/tags/tag1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PkGIVYdXa0Cej2xaGc6Ssg"/>
</p:tagLst>
</file>

<file path=ppt/tags/tag1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nsRcEzLtGUOlJs1fJYqChw"/>
</p:tagLst>
</file>

<file path=ppt/tags/tag1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3ZZOkhMzkUqe3U6ARWGs0g"/>
</p:tagLst>
</file>

<file path=ppt/tags/tag1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_Ifb6UXMnkmfP.R5oNYePQ"/>
</p:tagLst>
</file>

<file path=ppt/tags/tag1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nvIVli296U2c7TYJIIgT4Q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5iFY1JaGxUyyaed8xve8dQ"/>
</p:tagLst>
</file>

<file path=ppt/tags/tag1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_8njveqLq02OwxQxgpZ10w"/>
</p:tagLst>
</file>

<file path=ppt/tags/tag1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xT8mL3KknUyDzYvg2kg20Q"/>
</p:tagLst>
</file>

<file path=ppt/tags/tag1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jXlliKmhLE6r7nuu3nCuuw"/>
</p:tagLst>
</file>

<file path=ppt/tags/tag1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0EyULfcc6EOzym2x.0UtvQ"/>
</p:tagLst>
</file>

<file path=ppt/tags/tag1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8FtK_B8eR0mgc4xIM3uSIw"/>
</p:tagLst>
</file>

<file path=ppt/tags/tag1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vb6nKFdoAEiiM195lBqq9g"/>
</p:tagLst>
</file>

<file path=ppt/tags/tag1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_Ifb6UXMnkmfP.R5oNYePQ"/>
</p:tagLst>
</file>

<file path=ppt/tags/tag1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nvIVli296U2c7TYJIIgT4Q"/>
</p:tagLst>
</file>

<file path=ppt/tags/tag1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6LXpcrK1EEyNyMj_bWwRyw"/>
</p:tagLst>
</file>

<file path=ppt/tags/tag1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BrW0DzsHzUWIrVJ4fp0PUw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ESIZE" val="Yes"/>
  <p:tag name="THINKCELLSHAPEDONOTDELETE" val="pFlAZfuc8PU.RfDB4XqTdow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8FtK_B8eR0mgc4xIM3uSIw"/>
</p:tagLst>
</file>

<file path=ppt/tags/tag2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pPPkArxSFUSsYlIQdhXSvQ"/>
</p:tagLst>
</file>

<file path=ppt/tags/tag2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363Et0GH_UyVzKAU8Q5a7g"/>
</p:tagLst>
</file>

<file path=ppt/tags/tag2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s_JIPxbMsE2KQWQZdrgesw"/>
</p:tagLst>
</file>

<file path=ppt/tags/tag2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ahXoAig1W0GSlbcTC9QaMw"/>
</p:tagLst>
</file>

<file path=ppt/tags/tag2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VIDJJarnTEKGgSRmHuTxDA"/>
</p:tagLst>
</file>

<file path=ppt/tags/tag2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ESedai.F00y8qBSYNGCJyw"/>
</p:tagLst>
</file>

<file path=ppt/tags/tag2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.TJBAILiv0ubvHLbjjYa.w"/>
</p:tagLst>
</file>

<file path=ppt/tags/tag2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LMohfcw5BE6s1gut.pdbCg"/>
</p:tagLst>
</file>

<file path=ppt/tags/tag2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32bfuqUT.kyp_Xk_PMWU4A"/>
</p:tagLst>
</file>

<file path=ppt/tags/tag2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cP54WVQJ.EKq1ARX.l8DbA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vb6nKFdoAEiiM195lBqq9g"/>
</p:tagLst>
</file>

<file path=ppt/tags/tag2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JPdCH75bv0mV79Z7oE0.Tg"/>
</p:tagLst>
</file>

<file path=ppt/tags/tag2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xT8mL3KknUyDzYvg2kg20Q"/>
</p:tagLst>
</file>

<file path=ppt/tags/tag2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jXlliKmhLE6r7nuu3nCuuw"/>
</p:tagLst>
</file>

<file path=ppt/tags/tag2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0EyULfcc6EOzym2x.0UtvQ"/>
</p:tagLst>
</file>

<file path=ppt/tags/tag2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5iFY1JaGxUyyaed8xve8dQ"/>
</p:tagLst>
</file>

<file path=ppt/tags/tag2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8FtK_B8eR0mgc4xIM3uSIw"/>
</p:tagLst>
</file>

<file path=ppt/tags/tag2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vb6nKFdoAEiiM195lBqq9g"/>
</p:tagLst>
</file>

<file path=ppt/tags/tag2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rsRnfUDCXUaWFEDxf8Oh8Q"/>
</p:tagLst>
</file>

<file path=ppt/tags/tag2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e4nYEHxY0uVk.b1lbl33g"/>
</p:tagLst>
</file>

<file path=ppt/tags/tag2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xT8mL3KknUyDzYvg2kg20Q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rsRnfUDCXUaWFEDxf8Oh8Q"/>
</p:tagLst>
</file>

<file path=ppt/tags/tag2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jXlliKmhLE6r7nuu3nCuuw"/>
</p:tagLst>
</file>

<file path=ppt/tags/tag2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0EyULfcc6EOzym2x.0UtvQ"/>
</p:tagLst>
</file>

<file path=ppt/tags/tag2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NceC42gNHkWuMxeoYJq0BA"/>
</p:tagLst>
</file>

<file path=ppt/tags/tag2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8FtK_B8eR0mgc4xIM3uSIw"/>
</p:tagLst>
</file>

<file path=ppt/tags/tag2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vb6nKFdoAEiiM195lBqq9g"/>
</p:tagLst>
</file>

<file path=ppt/tags/tag2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73HndWhg4UC9C13WT6CPug"/>
</p:tagLst>
</file>

<file path=ppt/tags/tag2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L_QQfse3KEetgIqWQVjaOw"/>
</p:tagLst>
</file>

<file path=ppt/tags/tag2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UL.ApyVyfkeYqy4bIDFOvw"/>
</p:tagLst>
</file>

<file path=ppt/tags/tag2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1hvCQL3KUkOaEQToyxRBew"/>
</p:tagLst>
</file>

<file path=ppt/tags/tag2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3NfdueAf506e9_PCj9eLxA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.u8vBTFsR0aeosMmHfZBvQ"/>
</p:tagLst>
</file>

<file path=ppt/tags/tag2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_4r6hvU.fUmyA_7UYsBt2Q"/>
</p:tagLst>
</file>

<file path=ppt/tags/tag2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qqW6v0eXakam_UMKv2nBsQ"/>
</p:tagLst>
</file>

<file path=ppt/tags/tag2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yNtONYTMt0WWJZ05yWI.fw"/>
</p:tagLst>
</file>

<file path=ppt/tags/tag2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El4_ocnMxUyijds1yuqrHw"/>
</p:tagLst>
</file>

<file path=ppt/tags/tag2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gYA68Su1EEWqKp7dVa6B_Q"/>
</p:tagLst>
</file>

<file path=ppt/tags/tag2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7T43Vi5lnEyWfmr.lx3Uqg"/>
</p:tagLst>
</file>

<file path=ppt/tags/tag2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0jf4rC_cMku23AbV6jOHjg"/>
</p:tagLst>
</file>

<file path=ppt/tags/tag2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B1Tlq0wmkOwq0_a0McrgQ"/>
</p:tagLst>
</file>

<file path=ppt/tags/tag2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rbgxJtqlFU6GTl3doKX9hA"/>
</p:tagLst>
</file>

<file path=ppt/tags/tag2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UrE5WZdiskuu7Fppjq5sEw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RppnRqWD802AW8KR79U22g"/>
</p:tagLst>
</file>

<file path=ppt/tags/tag2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tUL_10ELUUOc7nxZGRo2mw"/>
</p:tagLst>
</file>

<file path=ppt/tags/tag2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zaVQ8EVWEOjkxC5yRU_Lg"/>
</p:tagLst>
</file>

<file path=ppt/tags/tag2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eJlnVlwCAUuC75AE9EpADQ"/>
</p:tagLst>
</file>

<file path=ppt/tags/tag2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xT8mL3KknUyDzYvg2kg20Q"/>
</p:tagLst>
</file>

<file path=ppt/tags/tag2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jXlliKmhLE6r7nuu3nCuuw"/>
</p:tagLst>
</file>

<file path=ppt/tags/tag2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0EyULfcc6EOzym2x.0UtvQ"/>
</p:tagLst>
</file>

<file path=ppt/tags/tag2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5iFY1JaGxUyyaed8xve8dQ"/>
</p:tagLst>
</file>

<file path=ppt/tags/tag2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8FtK_B8eR0mgc4xIM3uSIw"/>
</p:tagLst>
</file>

<file path=ppt/tags/tag2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vb6nKFdoAEiiM195lBqq9g"/>
</p:tagLst>
</file>

<file path=ppt/tags/tag2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rsRnfUDCXUaWFEDxf8Oh8Q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a6INwy7_w0es2owUU4_zkQ"/>
</p:tagLst>
</file>

<file path=ppt/tags/tag2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Hq7V3Abjlky6FgR5ifuZxw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9_Xz8MtLYU6BxFRRXPmfPw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VQ22R5F3Bkm2rFL8CKSpvw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UCmEMtoXAECw0Xlmw5.5hA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7wczbSeMiUGlc5RdF2vk.Q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ESIZE" val="Yes"/>
  <p:tag name="THINKCELLSHAPEDONOTDELETE" val="pFlAZfuc8PU.RfDB4XqTdow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tssi_VmpmEeDb5979opYoA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BIZl2.ggqEy3l_p3R_fBuA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MB77wITorkiMJ16TTPIl3w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GD6f2AmwJkC7XV2MUFxvDw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rbW4SLqbukOt.W2kCmaZbA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QxoblF8t9UOInGFZLWZYCA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AoQV9L4.LEOd3N_d.vJ_oA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pz9tX4gQnkGTmdO5KsHYqQ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qOojEKhF9Umhjjf9L8FS_A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7glfbk6dYk6kRzINufuTpQ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ESIZE" val="Yes"/>
  <p:tag name="THINKCELLSHAPEDONOTDELETE" val="pFlAZfuc8PU.RfDB4XqTdow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XVJp6MsSxUeQ7s8gSVws6g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4gRHyc.1e0GfA42q40_0DA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FXWAm4LHUUCz0BdGksN.aQ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IV._levf1UGA66t_XNd18g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svCBM1_TkkaqPgFbCS_UHg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LWCY18hiXkieCwSizGTznA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7WPk5LOepEKNhwI6Um0MKw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NRwB4y8qRkCzpdBETl1UAg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Ffp1CpNQYk62px5i4AmIhw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RqH_tAo2F0SP27tRl2oNuA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xT8mL3KknUyDzYvg2kg20Q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WFUI1hNDfEada46VAdZ51g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iQJlfMG0v0yv7lvJvRnTsQ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CGj74DNzQkKxsa26RnYHGQ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kz9lC9W.6EKr1KDP8BFv5g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XYUOpnZG3EiLsAzxkUhDrg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wWoYXMgOkSjQNRhKznlvg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6wRh3HBCzE27RaTOBZv2EA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_khXMH_YEUaMM4GZbAOZGg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wqlMvhkV.kCeuZiBZyNBvA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CY3yp67lpEubuf5hDxMa5A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c60qfwy92UOlUmbXDCC5Yw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o6LCdbxQV0aKrvywLk9Kxg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LEvUUigUiUqj8NBnBuMQGA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CclA87tQlkmVizLwLAD44Q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9kkKWcaI20C.lWt6MC_W_g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QTT2RaEapk2XW7TNGzFC9A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bn2gxMYqy029ytpjcvB3.w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sgDDGUJDn0OxNeb_ygZtPw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yWiuOsljvU239cgn1n1GMQ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L519y.sfLkS7EK75DYlMLg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jn6idD_VMEajORykecyspw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q0cu5xgFZUG1rxb0_zCp4g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gBzsfJH.lUib1aav9rOY5g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sGSuQc.kEEGhtOeOWGVc8Q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G8w5wZz8skyIVUBQPqF3Vw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e4nYEHxY0uVk.b1lbl33g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PkGIVYdXa0Cej2xaGc6Ssg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nsRcEzLtGUOlJs1fJYqChw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xT8mL3KknUyDzYvg2kg20Q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jXlliKmhLE6r7nuu3nCuuw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0EyULfcc6EOzym2x.0UtvQ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5iFY1JaGxUyyaed8xve8dQ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x3vd3vBEekmpZiQJyWY8bg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8FtK_B8eR0mgc4xIM3uSIw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vb6nKFdoAEiiM195lBqq9g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rsRnfUDCXUaWFEDxf8Oh8Q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.u8vBTFsR0aeosMmHfZBvQ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.KcrPQh.mkG65H3V4Xdc3A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UCmEMtoXAECw0Xlmw5.5hA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9_Xz8MtLYU6BxFRRXPmfPw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VQ22R5F3Bkm2rFL8CKSpvw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BIZl2.ggqEy3l_p3R_fBuA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MB77wITorkiMJ16TTPIl3w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uC63ZdNQPEqmV7KOonOBnw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tssi_VmpmEeDb5979opYoA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GD6f2AmwJkC7XV2MUFxvDw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rbW4SLqbukOt.W2kCmaZbA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7wczbSeMiUGlc5RdF2vk.Q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pz9tX4gQnkGTmdO5KsHYqQ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qOojEKhF9Umhjjf9L8FS_A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7glfbk6dYk6kRzINufuTpQ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AoQV9L4.LEOd3N_d.vJ_oA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QxoblF8t9UOInGFZLWZYCA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XVJp6MsSxUeQ7s8gSVws6g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11550</TotalTime>
  <Words>1359</Words>
  <Application>Microsoft Office PowerPoint</Application>
  <PresentationFormat>Экран (4:3)</PresentationFormat>
  <Paragraphs>266</Paragraphs>
  <Slides>10</Slides>
  <Notes>3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3</vt:i4>
      </vt:variant>
      <vt:variant>
        <vt:lpstr>Заголовки слайдов</vt:lpstr>
      </vt:variant>
      <vt:variant>
        <vt:i4>10</vt:i4>
      </vt:variant>
    </vt:vector>
  </HeadingPairs>
  <TitlesOfParts>
    <vt:vector size="14" baseType="lpstr">
      <vt:lpstr>Тема Office</vt:lpstr>
      <vt:lpstr>Picture</vt:lpstr>
      <vt:lpstr>think-cell Slide</vt:lpstr>
      <vt:lpstr>Диаграмма</vt:lpstr>
      <vt:lpstr>Факторы сдерживания развития бизнеса в законодательной и правовой сферах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Спасибо за внимание!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Предварительный отчет о проведении оценки регулирующего воздействия постановления Правительства Москвы от 30.12.2008 г. № 1218-ПП,   продлевающего срок действия 810-ПП от 18.09.2007г.</dc:title>
  <dc:creator>Никитченко Алексей</dc:creator>
  <cp:lastModifiedBy>дижитал</cp:lastModifiedBy>
  <cp:revision>843</cp:revision>
  <dcterms:created xsi:type="dcterms:W3CDTF">2012-11-17T07:01:42Z</dcterms:created>
  <dcterms:modified xsi:type="dcterms:W3CDTF">2014-11-21T15:24:05Z</dcterms:modified>
</cp:coreProperties>
</file>